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9" r:id="rId5"/>
    <p:sldId id="309" r:id="rId6"/>
    <p:sldId id="308" r:id="rId7"/>
    <p:sldId id="307" r:id="rId8"/>
    <p:sldId id="297" r:id="rId9"/>
    <p:sldId id="290" r:id="rId10"/>
    <p:sldId id="318" r:id="rId11"/>
    <p:sldId id="298" r:id="rId12"/>
    <p:sldId id="299" r:id="rId13"/>
    <p:sldId id="300" r:id="rId14"/>
    <p:sldId id="301" r:id="rId15"/>
    <p:sldId id="302" r:id="rId16"/>
    <p:sldId id="303" r:id="rId17"/>
    <p:sldId id="284" r:id="rId18"/>
    <p:sldId id="287" r:id="rId19"/>
    <p:sldId id="288" r:id="rId20"/>
    <p:sldId id="304" r:id="rId21"/>
    <p:sldId id="305" r:id="rId22"/>
    <p:sldId id="313" r:id="rId23"/>
    <p:sldId id="314" r:id="rId24"/>
    <p:sldId id="306" r:id="rId25"/>
    <p:sldId id="315" r:id="rId26"/>
    <p:sldId id="316" r:id="rId27"/>
    <p:sldId id="317" r:id="rId28"/>
    <p:sldId id="264" r:id="rId29"/>
    <p:sldId id="265" r:id="rId30"/>
    <p:sldId id="258" r:id="rId31"/>
    <p:sldId id="260" r:id="rId32"/>
    <p:sldId id="261" r:id="rId33"/>
    <p:sldId id="262" r:id="rId34"/>
    <p:sldId id="263" r:id="rId35"/>
    <p:sldId id="267"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Lst>
  <p:sldSz cx="9144000" cy="6858000" type="screen4x3"/>
  <p:notesSz cx="9144000" cy="6858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00"/>
    <a:srgbClr val="0000FF"/>
    <a:srgbClr val="C52707"/>
    <a:srgbClr val="FF0000"/>
    <a:srgbClr val="CC3300"/>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7720"/>
    <p:restoredTop sz="94660"/>
  </p:normalViewPr>
  <p:slideViewPr>
    <p:cSldViewPr showGuides="1">
      <p:cViewPr>
        <p:scale>
          <a:sx n="76" d="100"/>
          <a:sy n="76" d="100"/>
        </p:scale>
        <p:origin x="-15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9154" name="Rectangle 2"/>
          <p:cNvSpPr>
            <a:spLocks noGrp="1" noChangeArrowheads="1"/>
          </p:cNvSpPr>
          <p:nvPr>
            <p:ph type="hdr" sz="quarter"/>
          </p:nvPr>
        </p:nvSpPr>
        <p:spPr bwMode="auto">
          <a:xfrm>
            <a:off x="0" y="0"/>
            <a:ext cx="3962400" cy="342900"/>
          </a:xfrm>
          <a:prstGeom prst="rect">
            <a:avLst/>
          </a:prstGeom>
          <a:noFill/>
          <a:ln w="9525">
            <a:noFill/>
            <a:miter lim="800000"/>
          </a:ln>
          <a:effectLst/>
        </p:spPr>
        <p:txBody>
          <a:bodyPr vert="horz" wrap="square" lIns="91440" tIns="45720" rIns="91440" bIns="45720" numCol="1" anchor="t"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5" name="Rectangle 3"/>
          <p:cNvSpPr>
            <a:spLocks noGrp="1" noChangeArrowheads="1"/>
          </p:cNvSpPr>
          <p:nvPr>
            <p:ph type="dt" idx="1"/>
          </p:nvPr>
        </p:nvSpPr>
        <p:spPr bwMode="auto">
          <a:xfrm>
            <a:off x="5180013" y="0"/>
            <a:ext cx="3962400" cy="342900"/>
          </a:xfrm>
          <a:prstGeom prst="rect">
            <a:avLst/>
          </a:prstGeom>
          <a:noFill/>
          <a:ln w="9525">
            <a:noFill/>
            <a:miter lim="800000"/>
          </a:ln>
          <a:effectLst/>
        </p:spPr>
        <p:txBody>
          <a:bodyPr vert="horz" wrap="square" lIns="91440" tIns="45720" rIns="91440" bIns="45720" numCol="1" anchor="t" anchorCtr="0" compatLnSpc="1"/>
          <a:lstStyle>
            <a:lvl1pPr algn="r" eaLnBrk="1" fontAlgn="auto" hangingPunct="1">
              <a:spcBef>
                <a:spcPts val="0"/>
              </a:spcBef>
              <a:spcAft>
                <a:spcPts val="0"/>
              </a:spcAft>
              <a:defRPr sz="1200">
                <a:latin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7348" name="Rectangle 4"/>
          <p:cNvSpPr>
            <a:spLocks noRot="1" noTextEdit="1"/>
          </p:cNvSpPr>
          <p:nvPr>
            <p:ph type="sldImg" idx="2"/>
          </p:nvPr>
        </p:nvSpPr>
        <p:spPr>
          <a:xfrm>
            <a:off x="2857500" y="514350"/>
            <a:ext cx="3429000" cy="2571750"/>
          </a:xfrm>
          <a:prstGeom prst="rect">
            <a:avLst/>
          </a:prstGeom>
          <a:noFill/>
          <a:ln w="9525" cap="flat" cmpd="sng">
            <a:solidFill>
              <a:srgbClr val="000000"/>
            </a:solidFill>
            <a:prstDash val="solid"/>
            <a:miter/>
            <a:headEnd type="none" w="med" len="med"/>
            <a:tailEnd type="none" w="med" len="med"/>
          </a:ln>
        </p:spPr>
      </p:sp>
      <p:sp>
        <p:nvSpPr>
          <p:cNvPr id="49157" name="Rectangle 5"/>
          <p:cNvSpPr>
            <a:spLocks noGrp="1" noChangeArrowheads="1"/>
          </p:cNvSpPr>
          <p:nvPr>
            <p:ph type="body" sz="quarter" idx="3"/>
          </p:nvPr>
        </p:nvSpPr>
        <p:spPr bwMode="auto">
          <a:xfrm>
            <a:off x="914400" y="3257550"/>
            <a:ext cx="7315200" cy="30861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Asıl metin stillerini düzenlemek için tıklatın</a:t>
            </a: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İkinci düzey</a:t>
            </a: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Üçüncü düzey</a:t>
            </a: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Dördüncü düzey</a:t>
            </a: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Beşinci düzey</a:t>
            </a: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endParaRPr>
          </a:p>
        </p:txBody>
      </p:sp>
      <p:sp>
        <p:nvSpPr>
          <p:cNvPr id="49158" name="Rectangle 6"/>
          <p:cNvSpPr>
            <a:spLocks noGrp="1" noChangeArrowheads="1"/>
          </p:cNvSpPr>
          <p:nvPr>
            <p:ph type="ftr" sz="quarter" idx="4"/>
          </p:nvPr>
        </p:nvSpPr>
        <p:spPr bwMode="auto">
          <a:xfrm>
            <a:off x="0" y="6513513"/>
            <a:ext cx="3962400" cy="342900"/>
          </a:xfrm>
          <a:prstGeom prst="rect">
            <a:avLst/>
          </a:prstGeom>
          <a:noFill/>
          <a:ln w="9525">
            <a:noFill/>
            <a:miter lim="800000"/>
          </a:ln>
          <a:effectLst/>
        </p:spPr>
        <p:txBody>
          <a:bodyPr vert="horz" wrap="square" lIns="91440" tIns="45720" rIns="91440" bIns="45720" numCol="1" anchor="b"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9" name="Rectangle 7"/>
          <p:cNvSpPr>
            <a:spLocks noGrp="1" noChangeArrowheads="1"/>
          </p:cNvSpPr>
          <p:nvPr>
            <p:ph type="sldNum" sz="quarter" idx="5"/>
          </p:nvPr>
        </p:nvSpPr>
        <p:spPr bwMode="auto">
          <a:xfrm>
            <a:off x="5180013" y="6513513"/>
            <a:ext cx="3962400" cy="342900"/>
          </a:xfrm>
          <a:prstGeom prst="rect">
            <a:avLst/>
          </a:prstGeom>
          <a:noFill/>
          <a:ln w="9525">
            <a:noFill/>
            <a:miter lim="800000"/>
          </a:ln>
          <a:effectLst/>
        </p:spPr>
        <p:txBody>
          <a:bodyPr vert="horz" wrap="square" lIns="91440" tIns="45720" rIns="91440" bIns="45720" numCol="1" anchor="b" anchorCtr="0" compatLnSpc="1"/>
          <a:p>
            <a:pPr lvl="0" algn="r" eaLnBrk="1" hangingPunct="1">
              <a:buNone/>
            </a:pPr>
            <a:fld id="{9A0DB2DC-4C9A-4742-B13C-FB6460FD3503}" type="slidenum">
              <a:rPr lang="tr-TR" altLang="tr-TR" sz="1200" dirty="0">
                <a:latin typeface="Calibri" panose="020F0502020204030204" pitchFamily="34" charset="0"/>
              </a:rPr>
            </a:fld>
            <a:endParaRPr lang="tr-TR" altLang="tr-TR"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7"/>
          <p:cNvSpPr txBox="1">
            <a:spLocks noGrp="1"/>
          </p:cNvSpPr>
          <p:nvPr>
            <p:ph type="sldNum" sz="quarter"/>
          </p:nvPr>
        </p:nvSpPr>
        <p:spPr>
          <a:xfrm>
            <a:off x="5180013" y="6513513"/>
            <a:ext cx="3962400" cy="342900"/>
          </a:xfrm>
          <a:prstGeom prst="rect">
            <a:avLst/>
          </a:prstGeom>
          <a:noFill/>
          <a:ln w="9525">
            <a:noFill/>
          </a:ln>
        </p:spPr>
        <p:txBody>
          <a:bodyPr anchor="b" anchorCtr="0"/>
          <a:p>
            <a:pPr lvl="0" algn="r" eaLnBrk="1" hangingPunct="1"/>
            <a:fld id="{9A0DB2DC-4C9A-4742-B13C-FB6460FD3503}" type="slidenum">
              <a:rPr lang="tr-TR" altLang="en-US" sz="1200" dirty="0">
                <a:latin typeface="Arial" panose="020B0604020202020204" pitchFamily="34" charset="0"/>
                <a:ea typeface="ヒラギノ角ゴ Pro W3" pitchFamily="-106" charset="-128"/>
              </a:rPr>
            </a:fld>
            <a:endParaRPr lang="tr-TR" altLang="en-US" sz="1200" dirty="0">
              <a:latin typeface="Arial" panose="020B0604020202020204" pitchFamily="34" charset="0"/>
              <a:ea typeface="ヒラギノ角ゴ Pro W3" pitchFamily="-106" charset="-128"/>
            </a:endParaRPr>
          </a:p>
        </p:txBody>
      </p:sp>
      <p:sp>
        <p:nvSpPr>
          <p:cNvPr id="58371" name="Rectangle 2"/>
          <p:cNvSpPr>
            <a:spLocks noRot="1" noTextEdit="1"/>
          </p:cNvSpPr>
          <p:nvPr>
            <p:ph type="sldImg"/>
          </p:nvPr>
        </p:nvSpPr>
        <p:spPr>
          <a:xfrm>
            <a:off x="2863850" y="514350"/>
            <a:ext cx="3427413" cy="2571750"/>
          </a:xfrm>
          <a:ln/>
        </p:spPr>
      </p:sp>
      <p:sp>
        <p:nvSpPr>
          <p:cNvPr id="58372" name="Rectangle 3"/>
          <p:cNvSpPr>
            <a:spLocks noGrp="1"/>
          </p:cNvSpPr>
          <p:nvPr>
            <p:ph type="body" idx="1"/>
          </p:nvPr>
        </p:nvSpPr>
        <p:spPr>
          <a:ln/>
        </p:spPr>
        <p:txBody>
          <a:bodyPr wrap="square" lIns="91440" tIns="45720" rIns="91440" bIns="45720" anchor="t" anchorCtr="0"/>
          <a:p>
            <a:pPr lvl="0" eaLnBrk="1" hangingPunct="1"/>
            <a:r>
              <a:rPr lang="tr-TR" altLang="en-US" dirty="0"/>
              <a:t>GİRİŞ</a:t>
            </a:r>
            <a:endParaRPr lang="tr-TR"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7"/>
          <p:cNvSpPr txBox="1">
            <a:spLocks noGrp="1"/>
          </p:cNvSpPr>
          <p:nvPr>
            <p:ph type="sldNum" sz="quarter"/>
          </p:nvPr>
        </p:nvSpPr>
        <p:spPr>
          <a:xfrm>
            <a:off x="5180013" y="6513513"/>
            <a:ext cx="3962400" cy="342900"/>
          </a:xfrm>
          <a:prstGeom prst="rect">
            <a:avLst/>
          </a:prstGeom>
          <a:noFill/>
          <a:ln w="9525">
            <a:noFill/>
          </a:ln>
        </p:spPr>
        <p:txBody>
          <a:bodyPr anchor="b" anchorCtr="0"/>
          <a:p>
            <a:pPr lvl="0" algn="r" eaLnBrk="1" hangingPunct="1"/>
            <a:fld id="{9A0DB2DC-4C9A-4742-B13C-FB6460FD3503}" type="slidenum">
              <a:rPr lang="tr-TR" altLang="en-US" sz="1200" dirty="0">
                <a:latin typeface="Arial" panose="020B0604020202020204" pitchFamily="34" charset="0"/>
                <a:ea typeface="ヒラギノ角ゴ Pro W3" pitchFamily="-106" charset="-128"/>
              </a:rPr>
            </a:fld>
            <a:endParaRPr lang="tr-TR" altLang="en-US" sz="1200" dirty="0">
              <a:latin typeface="Arial" panose="020B0604020202020204" pitchFamily="34" charset="0"/>
              <a:ea typeface="ヒラギノ角ゴ Pro W3" pitchFamily="-106" charset="-128"/>
            </a:endParaRPr>
          </a:p>
        </p:txBody>
      </p:sp>
      <p:sp>
        <p:nvSpPr>
          <p:cNvPr id="59395" name="Rectangle 2"/>
          <p:cNvSpPr>
            <a:spLocks noRot="1" noTextEdit="1"/>
          </p:cNvSpPr>
          <p:nvPr>
            <p:ph type="sldImg"/>
          </p:nvPr>
        </p:nvSpPr>
        <p:spPr>
          <a:xfrm>
            <a:off x="2863850" y="514350"/>
            <a:ext cx="3427413" cy="2571750"/>
          </a:xfrm>
          <a:ln/>
        </p:spPr>
      </p:sp>
      <p:sp>
        <p:nvSpPr>
          <p:cNvPr id="59396" name="Rectangle 3"/>
          <p:cNvSpPr>
            <a:spLocks noGrp="1"/>
          </p:cNvSpPr>
          <p:nvPr>
            <p:ph type="body" idx="1"/>
          </p:nvPr>
        </p:nvSpPr>
        <p:spPr>
          <a:ln/>
        </p:spPr>
        <p:txBody>
          <a:bodyPr wrap="square" lIns="91440" tIns="45720" rIns="91440" bIns="45720" anchor="t" anchorCtr="0"/>
          <a:p>
            <a:pPr lvl="0" eaLnBrk="1" hangingPunct="1"/>
            <a:r>
              <a:rPr lang="tr-TR" altLang="en-US" dirty="0"/>
              <a:t>Açık kanallara ilişkin sanat yapıları</a:t>
            </a:r>
            <a:endParaRPr lang="tr-TR" altLang="en-US" dirty="0"/>
          </a:p>
          <a:p>
            <a:pPr lvl="0" eaLnBrk="1" hangingPunct="1"/>
            <a:endParaRPr lang="tr-T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Başlık Slayd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grpSp>
        <p:nvGrpSpPr>
          <p:cNvPr id="2050" name="Group 15"/>
          <p:cNvGrpSpPr/>
          <p:nvPr/>
        </p:nvGrpSpPr>
        <p:grpSpPr>
          <a:xfrm>
            <a:off x="4335463" y="1169988"/>
            <a:ext cx="4814887" cy="4994275"/>
            <a:chOff x="4334933" y="1169931"/>
            <a:chExt cx="4814835" cy="4993802"/>
          </a:xfrm>
        </p:grpSpPr>
        <p:cxnSp>
          <p:nvCxnSpPr>
            <p:cNvPr id="14"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hasCustomPrompt="1"/>
          </p:nvPr>
        </p:nvSpPr>
        <p:spPr>
          <a:xfrm>
            <a:off x="533400" y="533400"/>
            <a:ext cx="6154713" cy="3124201"/>
          </a:xfrm>
        </p:spPr>
        <p:txBody>
          <a:bodyPr anchor="b"/>
          <a:lstStyle>
            <a:lvl1pPr algn="l">
              <a:defRPr sz="4400">
                <a:effectLst/>
              </a:defRPr>
            </a:lvl1pPr>
          </a:lstStyle>
          <a:p>
            <a:r>
              <a:rPr lang="tr-TR"/>
              <a:t>Asıl başlık stili için tıklatın</a:t>
            </a:r>
            <a:endParaRPr lang="en-US" dirty="0"/>
          </a:p>
        </p:txBody>
      </p:sp>
      <p:sp>
        <p:nvSpPr>
          <p:cNvPr id="3" name="Subtitle 2"/>
          <p:cNvSpPr>
            <a:spLocks noGrp="1"/>
          </p:cNvSpPr>
          <p:nvPr>
            <p:ph type="subTitle" idx="1" hasCustomPrompt="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19"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0"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1"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
            <a:pPr algn="r" eaLnBrk="1" hangingPunct="1">
              <a:buNone/>
            </a:pPr>
            <a:fld id="{9A0DB2DC-4C9A-4742-B13C-FB6460FD3503}" type="slidenum">
              <a:rPr lang="tr-TR" altLang="tr-TR" dirty="0"/>
            </a:fld>
            <a:endParaRPr lang="tr-TR" alt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6" name="Picture Placeholder 2"/>
          <p:cNvSpPr>
            <a:spLocks noGrp="1" noChangeAspect="1"/>
          </p:cNvSpPr>
          <p:nvPr>
            <p:ph type="pic" idx="13" hasCustomPrompt="1"/>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9" name="Text Placeholder 9"/>
          <p:cNvSpPr>
            <a:spLocks noGrp="1"/>
          </p:cNvSpPr>
          <p:nvPr>
            <p:ph type="body" sz="quarter" idx="14" hasCustomPrompt="1"/>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endParaRPr lang="tr-TR"/>
          </a:p>
        </p:txBody>
      </p:sp>
      <p:sp>
        <p:nvSpPr>
          <p:cNvPr id="3" name="Date Placeholder 2"/>
          <p:cNvSpPr>
            <a:spLocks noGrp="1"/>
          </p:cNvSpPr>
          <p:nvPr>
            <p:ph type="dt" sz="half" idx="15"/>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6"/>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7"/>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8077200" cy="2895600"/>
          </a:xfrm>
        </p:spPr>
        <p:txBody>
          <a:bodyPr/>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114800"/>
            <a:ext cx="6383552" cy="1905000"/>
          </a:xfrm>
        </p:spPr>
        <p:txBody>
          <a:bodyP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endPar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endPar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 name="Title 1"/>
          <p:cNvSpPr>
            <a:spLocks noGrp="1"/>
          </p:cNvSpPr>
          <p:nvPr>
            <p:ph type="title" hasCustomPrompt="1"/>
          </p:nvPr>
        </p:nvSpPr>
        <p:spPr>
          <a:xfrm>
            <a:off x="856283" y="533400"/>
            <a:ext cx="6859787"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endParaRPr lang="tr-TR"/>
          </a:p>
        </p:txBody>
      </p:sp>
      <p:sp>
        <p:nvSpPr>
          <p:cNvPr id="3" name="Text Placeholder 2"/>
          <p:cNvSpPr>
            <a:spLocks noGrp="1"/>
          </p:cNvSpPr>
          <p:nvPr>
            <p:ph type="body" idx="1" hasCustomPrompt="1"/>
          </p:nvPr>
        </p:nvSpPr>
        <p:spPr>
          <a:xfrm>
            <a:off x="533400" y="4301070"/>
            <a:ext cx="6382361" cy="1718730"/>
          </a:xfrm>
        </p:spPr>
        <p:txBody>
          <a:bodyP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
            <a:pPr algn="r" eaLnBrk="1" hangingPunct="1">
              <a:buNone/>
            </a:pPr>
            <a:fld id="{9A0DB2DC-4C9A-4742-B13C-FB6460FD3503}" type="slidenum">
              <a:rPr lang="tr-TR" altLang="tr-TR" dirty="0"/>
            </a:fld>
            <a:endParaRPr lang="tr-TR" altLang="tr-T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9000"/>
            <a:ext cx="6382361" cy="1697400"/>
          </a:xfrm>
        </p:spPr>
        <p:txBody>
          <a:bodyPr anchor="b"/>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endPar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endPar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 name="Title 1"/>
          <p:cNvSpPr>
            <a:spLocks noGrp="1"/>
          </p:cNvSpPr>
          <p:nvPr>
            <p:ph type="title" hasCustomPrompt="1"/>
          </p:nvPr>
        </p:nvSpPr>
        <p:spPr>
          <a:xfrm>
            <a:off x="856284" y="533400"/>
            <a:ext cx="6859786"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endParaRPr lang="tr-TR"/>
          </a:p>
        </p:txBody>
      </p:sp>
      <p:sp>
        <p:nvSpPr>
          <p:cNvPr id="3" name="Text Placeholder 2"/>
          <p:cNvSpPr>
            <a:spLocks noGrp="1"/>
          </p:cNvSpPr>
          <p:nvPr>
            <p:ph type="body" idx="1" hasCustomPrompt="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
            <a:pPr algn="r" eaLnBrk="1" hangingPunct="1">
              <a:buNone/>
            </a:pPr>
            <a:fld id="{9A0DB2DC-4C9A-4742-B13C-FB6460FD3503}" type="slidenum">
              <a:rPr lang="tr-TR" altLang="tr-TR" dirty="0"/>
            </a:fld>
            <a:endParaRPr lang="tr-TR" altLang="tr-T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7525658" cy="2895600"/>
          </a:xfrm>
        </p:spPr>
        <p:txBody>
          <a:bodyPr/>
          <a:lstStyle>
            <a:lvl1pPr>
              <a:defRPr lang="en-US" sz="2800" b="0" dirty="0"/>
            </a:lvl1pPr>
          </a:lstStyle>
          <a:p>
            <a:pPr lvl="0"/>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endParaRPr lang="tr-TR"/>
          </a:p>
        </p:txBody>
      </p:sp>
      <p:sp>
        <p:nvSpPr>
          <p:cNvPr id="3" name="Text Placeholder 2"/>
          <p:cNvSpPr>
            <a:spLocks noGrp="1"/>
          </p:cNvSpPr>
          <p:nvPr>
            <p:ph type="body" idx="1" hasCustomPrompt="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4" name="Date Placeholder 3"/>
          <p:cNvSpPr>
            <a:spLocks noGrp="1"/>
          </p:cNvSpPr>
          <p:nvPr>
            <p:ph type="dt" sz="half" idx="14"/>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lgn="l">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1"/>
            <a:ext cx="6554867" cy="3767670"/>
          </a:xfrm>
        </p:spPr>
        <p:txBody>
          <a:bodyPr vert="eaVert" ancho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66406" y="533400"/>
            <a:ext cx="2044194" cy="4419600"/>
          </a:xfrm>
        </p:spPr>
        <p:txBody>
          <a:bodyPr vert="eaVert"/>
          <a:lstStyle>
            <a:lvl1pPr>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0"/>
            <a:ext cx="5850012" cy="5486400"/>
          </a:xfrm>
        </p:spPr>
        <p:txBody>
          <a:bodyPr vert="eaVert" anchor="t"/>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5" name="Date Placeholder 4"/>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Başlık ve Tablo">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4638"/>
            <a:ext cx="8229600" cy="1143000"/>
          </a:xfrm>
        </p:spPr>
        <p:txBody>
          <a:bodyPr/>
          <a:lstStyle/>
          <a:p>
            <a:r>
              <a:rPr lang="tr-TR"/>
              <a:t>Asıl başlık stili için tıklatın</a:t>
            </a:r>
            <a:endParaRPr lang="tr-TR"/>
          </a:p>
        </p:txBody>
      </p:sp>
      <p:sp>
        <p:nvSpPr>
          <p:cNvPr id="3" name="2 Tablo Yer Tutucusu"/>
          <p:cNvSpPr>
            <a:spLocks noGrp="1"/>
          </p:cNvSpPr>
          <p:nvPr>
            <p:ph type="tbl" idx="1"/>
          </p:nvPr>
        </p:nvSpPr>
        <p:spPr>
          <a:xfrm>
            <a:off x="457200" y="1600200"/>
            <a:ext cx="8229600" cy="4525963"/>
          </a:xfrm>
        </p:spPr>
        <p:txBody>
          <a:bodyPr vert="horz" wrap="square" lIns="91440" tIns="45720" rIns="91440" bIns="45720" numCol="1" rtlCol="0" anchor="ctr" anchorCtr="0" compatLnSpc="1">
            <a:normAutofit/>
          </a:bodyPr>
          <a:lstStyle/>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a:ln>
                <a:noFill/>
              </a:ln>
              <a:solidFill>
                <a:srgbClr val="68370F"/>
              </a:solidFill>
              <a:effectLst/>
              <a:uLnTx/>
              <a:uFillTx/>
              <a:latin typeface="+mn-lt"/>
              <a:ea typeface="+mn-ea"/>
              <a:cs typeface="+mn-cs"/>
            </a:endParaRP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
            <a:pPr algn="r" eaLnBrk="1" hangingPunct="1">
              <a:buNone/>
            </a:pPr>
            <a:fld id="{9A0DB2DC-4C9A-4742-B13C-FB6460FD3503}" type="slidenum">
              <a:rPr lang="tr-TR" altLang="tr-TR" dirty="0"/>
            </a:fld>
            <a:endParaRPr lang="tr-TR" altLang="tr-TR"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3" name="Content Placeholder 2"/>
          <p:cNvSpPr>
            <a:spLocks noGrp="1"/>
          </p:cNvSpPr>
          <p:nvPr>
            <p:ph idx="1" hasCustomPrompt="1"/>
          </p:nvPr>
        </p:nvSpPr>
        <p:spPr>
          <a:xfrm>
            <a:off x="533400" y="533400"/>
            <a:ext cx="6554867" cy="3767670"/>
          </a:xfrm>
        </p:spPr>
        <p:txBody>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İçerik">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İçerik Yer Tutucusu"/>
          <p:cNvSpPr>
            <a:spLocks noGrp="1"/>
          </p:cNvSpPr>
          <p:nvPr>
            <p:ph hasCustomPrompt="1"/>
          </p:nvPr>
        </p:nvSpPr>
        <p:spPr>
          <a:xfrm>
            <a:off x="457200" y="274638"/>
            <a:ext cx="8229600" cy="5851525"/>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
            <a:pPr algn="r" eaLnBrk="1" hangingPunct="1">
              <a:buNone/>
            </a:pPr>
            <a:fld id="{9A0DB2DC-4C9A-4742-B13C-FB6460FD3503}" type="slidenum">
              <a:rPr lang="tr-TR" altLang="tr-TR" dirty="0"/>
            </a:fld>
            <a:endParaRPr lang="tr-TR" altLang="tr-T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981199"/>
            <a:ext cx="6402468" cy="2319867"/>
          </a:xfrm>
        </p:spPr>
        <p:txBody>
          <a:bodyPr anchor="b"/>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endParaRPr lang="tr-TR"/>
          </a:p>
        </p:txBody>
      </p:sp>
      <p:sp>
        <p:nvSpPr>
          <p:cNvPr id="4" name="Date Placeholder 3"/>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11" name="Content Placeholder 3"/>
          <p:cNvSpPr>
            <a:spLocks noGrp="1"/>
          </p:cNvSpPr>
          <p:nvPr>
            <p:ph sz="half" idx="13" hasCustomPrompt="1"/>
          </p:nvPr>
        </p:nvSpPr>
        <p:spPr>
          <a:xfrm>
            <a:off x="533400" y="533400"/>
            <a:ext cx="3949967" cy="3767667"/>
          </a:xfrm>
        </p:spPr>
        <p:txBody>
          <a:bodyPr>
            <a:normAutofit/>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12" name="Content Placeholder 5"/>
          <p:cNvSpPr>
            <a:spLocks noGrp="1"/>
          </p:cNvSpPr>
          <p:nvPr>
            <p:ph sz="quarter" idx="4" hasCustomPrompt="1"/>
          </p:nvPr>
        </p:nvSpPr>
        <p:spPr>
          <a:xfrm>
            <a:off x="4662362" y="533400"/>
            <a:ext cx="3948238" cy="3759200"/>
          </a:xfrm>
        </p:spPr>
        <p:txBody>
          <a:bodyPr>
            <a:normAutofit/>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3" name="Date Placeholder 2"/>
          <p:cNvSpPr>
            <a:spLocks noGrp="1"/>
          </p:cNvSpPr>
          <p:nvPr>
            <p:ph type="dt" sz="half" idx="14"/>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5"/>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6"/>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4" name="Content Placeholder 3"/>
          <p:cNvSpPr>
            <a:spLocks noGrp="1"/>
          </p:cNvSpPr>
          <p:nvPr>
            <p:ph sz="half" idx="2" hasCustomPrompt="1"/>
          </p:nvPr>
        </p:nvSpPr>
        <p:spPr>
          <a:xfrm>
            <a:off x="533399" y="1143000"/>
            <a:ext cx="3945467" cy="3158067"/>
          </a:xfrm>
        </p:spPr>
        <p:txBody>
          <a:bodyPr anchor="t">
            <a:normAutofit/>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5" name="Text Placeholder 4"/>
          <p:cNvSpPr>
            <a:spLocks noGrp="1"/>
          </p:cNvSpPr>
          <p:nvPr>
            <p:ph type="body" sz="quarter" idx="3" hasCustomPrompt="1"/>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endParaRPr lang="tr-TR"/>
          </a:p>
        </p:txBody>
      </p:sp>
      <p:sp>
        <p:nvSpPr>
          <p:cNvPr id="6" name="Content Placeholder 5"/>
          <p:cNvSpPr>
            <a:spLocks noGrp="1"/>
          </p:cNvSpPr>
          <p:nvPr>
            <p:ph sz="quarter" idx="4" hasCustomPrompt="1"/>
          </p:nvPr>
        </p:nvSpPr>
        <p:spPr>
          <a:xfrm>
            <a:off x="4662362" y="1143000"/>
            <a:ext cx="3956705" cy="3149600"/>
          </a:xfrm>
        </p:spPr>
        <p:txBody>
          <a:bodyPr anchor="t">
            <a:normAutofit/>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7" name="Date Placeholder 6"/>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Date Placeholder 2"/>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8667" y="533400"/>
            <a:ext cx="3200400" cy="1524000"/>
          </a:xfrm>
        </p:spPr>
        <p:txBody>
          <a:bodyPr anchor="b"/>
          <a:lstStyle>
            <a:lvl1pPr algn="l">
              <a:defRPr sz="2000" b="0"/>
            </a:lvl1pPr>
          </a:lstStyle>
          <a:p>
            <a:r>
              <a:rPr lang="tr-TR"/>
              <a:t>Asıl başlık stili için tıklatın</a:t>
            </a:r>
            <a:endParaRPr lang="en-US" dirty="0"/>
          </a:p>
        </p:txBody>
      </p:sp>
      <p:sp>
        <p:nvSpPr>
          <p:cNvPr id="3" name="Content Placeholder 2"/>
          <p:cNvSpPr>
            <a:spLocks noGrp="1"/>
          </p:cNvSpPr>
          <p:nvPr>
            <p:ph idx="1" hasCustomPrompt="1"/>
          </p:nvPr>
        </p:nvSpPr>
        <p:spPr>
          <a:xfrm>
            <a:off x="533399" y="533400"/>
            <a:ext cx="4438755" cy="5486400"/>
          </a:xfrm>
        </p:spPr>
        <p:txBody>
          <a:bodyPr>
            <a:normAutofit/>
          </a:bodyPr>
          <a:lstStyle/>
          <a:p>
            <a:pPr lvl="0"/>
            <a:r>
              <a:rPr lang="tr-TR"/>
              <a:t>Asıl metin stillerini düzenle</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en-US" dirty="0"/>
          </a:p>
        </p:txBody>
      </p:sp>
      <p:sp>
        <p:nvSpPr>
          <p:cNvPr id="4" name="Text Placeholder 3"/>
          <p:cNvSpPr>
            <a:spLocks noGrp="1"/>
          </p:cNvSpPr>
          <p:nvPr>
            <p:ph type="body" sz="half" idx="2" hasCustomPrompt="1"/>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endParaRPr lang="tr-TR"/>
          </a:p>
        </p:txBody>
      </p:sp>
      <p:sp>
        <p:nvSpPr>
          <p:cNvPr id="5" name="Date Placeholder 4"/>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5800" y="1447800"/>
            <a:ext cx="3563258" cy="1143000"/>
          </a:xfrm>
        </p:spPr>
        <p:txBody>
          <a:bodyPr anchor="b"/>
          <a:lstStyle>
            <a:lvl1pPr algn="l">
              <a:defRPr sz="2400" b="0"/>
            </a:lvl1pPr>
          </a:lstStyle>
          <a:p>
            <a:r>
              <a:rPr lang="tr-TR"/>
              <a:t>Asıl başlık stili için tıklatın</a:t>
            </a:r>
            <a:endParaRPr lang="en-US" dirty="0"/>
          </a:p>
        </p:txBody>
      </p:sp>
      <p:sp>
        <p:nvSpPr>
          <p:cNvPr id="17" name="Picture Placeholder 2"/>
          <p:cNvSpPr>
            <a:spLocks noGrp="1" noChangeAspect="1"/>
          </p:cNvSpPr>
          <p:nvPr>
            <p:ph type="pic" idx="13" hasCustomPrompt="1"/>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endParaRPr lang="tr-TR"/>
          </a:p>
        </p:txBody>
      </p:sp>
      <p:sp>
        <p:nvSpPr>
          <p:cNvPr id="3" name="Date Placeholder 2"/>
          <p:cNvSpPr>
            <a:spLocks noGrp="1"/>
          </p:cNvSpPr>
          <p:nvPr>
            <p:ph type="dt" sz="half" idx="14"/>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p:grpSp>
        <p:nvGrpSpPr>
          <p:cNvPr id="1026" name="Group 6"/>
          <p:cNvGrpSpPr/>
          <p:nvPr/>
        </p:nvGrpSpPr>
        <p:grpSpPr>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1028" name="Text Placeholder 2"/>
          <p:cNvSpPr>
            <a:spLocks noGrp="1"/>
          </p:cNvSpPr>
          <p:nvPr>
            <p:ph type="body" idx="1"/>
          </p:nvPr>
        </p:nvSpPr>
        <p:spPr>
          <a:xfrm>
            <a:off x="533400" y="533400"/>
            <a:ext cx="6554788" cy="3767138"/>
          </a:xfrm>
          <a:prstGeom prst="rect">
            <a:avLst/>
          </a:prstGeom>
          <a:noFill/>
          <a:ln w="9525">
            <a:noFill/>
          </a:ln>
        </p:spPr>
        <p:txBody>
          <a:bodyPr anchor="ctr" anchorCtr="0"/>
          <a:p>
            <a:pPr lvl="0"/>
            <a:r>
              <a:rPr lang="tr-TR" altLang="tr-TR" dirty="0"/>
              <a:t>Asıl metin stillerini düzenle</a:t>
            </a:r>
            <a:endParaRPr lang="tr-TR" altLang="tr-TR" dirty="0"/>
          </a:p>
          <a:p>
            <a:pPr lvl="1"/>
            <a:r>
              <a:rPr lang="tr-TR" altLang="tr-TR" dirty="0"/>
              <a:t>İkinci düzey</a:t>
            </a:r>
            <a:endParaRPr lang="tr-TR" altLang="tr-TR" dirty="0"/>
          </a:p>
          <a:p>
            <a:pPr lvl="2"/>
            <a:r>
              <a:rPr lang="tr-TR" altLang="tr-TR" dirty="0"/>
              <a:t>Üçüncü düzey</a:t>
            </a:r>
            <a:endParaRPr lang="tr-TR" altLang="tr-TR" dirty="0"/>
          </a:p>
          <a:p>
            <a:pPr lvl="3"/>
            <a:r>
              <a:rPr lang="tr-TR" altLang="tr-TR" dirty="0"/>
              <a:t>Dördüncü düzey</a:t>
            </a:r>
            <a:endParaRPr lang="tr-TR" altLang="tr-TR" dirty="0"/>
          </a:p>
          <a:p>
            <a:pPr lvl="4"/>
            <a:r>
              <a:rPr lang="tr-TR" altLang="tr-TR" dirty="0"/>
              <a:t>Beşinci düzey</a:t>
            </a:r>
            <a:endParaRPr lang="en-US" altLang="tr-TR" dirty="0"/>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lvl1pPr algn="r">
              <a:defRPr sz="2800">
                <a:solidFill>
                  <a:srgbClr val="68370F"/>
                </a:solidFill>
              </a:defRPr>
            </a:lvl1pPr>
          </a:lstStyle>
          <a:p>
            <a:pPr lvl="0" eaLnBrk="1" hangingPunct="1">
              <a:buNone/>
            </a:pPr>
            <a:fld id="{9A0DB2DC-4C9A-4742-B13C-FB6460FD3503}" type="slidenum">
              <a:rPr lang="tr-TR" altLang="tr-TR" dirty="0">
                <a:latin typeface="Century Gothic" panose="020B0502020202020204" pitchFamily="34" charset="0"/>
              </a:rPr>
            </a:fld>
            <a:endParaRPr lang="tr-TR" altLang="tr-TR" dirty="0">
              <a:latin typeface="Century Gothic" panose="020B050202020202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2"/>
          <p:cNvSpPr>
            <a:spLocks noGrp="1" noChangeArrowheads="1"/>
          </p:cNvSpPr>
          <p:nvPr>
            <p:ph type="ctrTitle" hasCustomPrompt="1"/>
          </p:nvPr>
        </p:nvSpPr>
        <p:spPr>
          <a:xfrm>
            <a:off x="900113" y="1606550"/>
            <a:ext cx="7488238" cy="3117850"/>
          </a:xfrm>
        </p:spPr>
        <p:txBody>
          <a:bodyPr vert="horz" lIns="91440" tIns="45720" rIns="91440" bIns="45720" rtlCol="0" anchor="b"/>
          <a:p>
            <a:pPr algn="ctr" defTabSz="457200" eaLnBrk="1" hangingPunct="1">
              <a:lnSpc>
                <a:spcPct val="150000"/>
              </a:lnSpc>
              <a:buClrTx/>
              <a:buSzTx/>
              <a:buFontTx/>
              <a:buNone/>
            </a:pP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TEKİRDAĞ ZİRAAT FAKÜLTESİ</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BİYOSİSTEM MÜHENDİSLİĞİ BÖLÜMÜ</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ARAZİ VE SU KAYNAKLARI ANABİLİM DALI</a:t>
            </a:r>
            <a:br>
              <a:rPr lang="tr-TR" altLang="en-US" sz="2200" b="1" kern="1200" dirty="0">
                <a:solidFill>
                  <a:schemeClr val="bg1"/>
                </a:solidFill>
                <a:latin typeface="Courier New" panose="02070309020205020404" pitchFamily="49" charset="0"/>
                <a:ea typeface="+mj-ea"/>
                <a:cs typeface="+mj-cs"/>
              </a:rPr>
            </a:b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BM-405 </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 SULAMA SİSTEMLERİNİN TASARIMI DERSİ</a:t>
            </a:r>
            <a:endParaRPr lang="tr-TR" altLang="en-US" sz="2200" b="1" kern="1200" dirty="0">
              <a:solidFill>
                <a:schemeClr val="bg1"/>
              </a:solidFill>
              <a:latin typeface="Courier New" panose="02070309020205020404" pitchFamily="49" charset="0"/>
              <a:ea typeface="+mj-ea"/>
              <a:cs typeface="+mj-cs"/>
            </a:endParaRPr>
          </a:p>
        </p:txBody>
      </p:sp>
      <p:sp>
        <p:nvSpPr>
          <p:cNvPr id="2051" name="Rectangle 3"/>
          <p:cNvSpPr>
            <a:spLocks noGrp="1"/>
          </p:cNvSpPr>
          <p:nvPr>
            <p:ph type="subTitle" idx="1" hasCustomPrompt="1"/>
          </p:nvPr>
        </p:nvSpPr>
        <p:spPr>
          <a:xfrm>
            <a:off x="2635250" y="5084763"/>
            <a:ext cx="4300538" cy="504825"/>
          </a:xfrm>
          <a:ln/>
        </p:spPr>
        <p:txBody>
          <a:bodyPr vert="horz" wrap="square" lIns="91440" tIns="45720" rIns="91440" bIns="45720" anchor="t" anchorCtr="0"/>
          <a:p>
            <a:pPr defTabSz="457200" eaLnBrk="1" hangingPunct="1">
              <a:buSzPct val="80000"/>
            </a:pPr>
            <a:r>
              <a:rPr lang="tr-TR" altLang="en-US" sz="2400" b="1" kern="1200" dirty="0">
                <a:solidFill>
                  <a:schemeClr val="bg1"/>
                </a:solidFill>
                <a:latin typeface="Courier New" panose="02070309020205020404" pitchFamily="49" charset="0"/>
                <a:ea typeface="+mn-ea"/>
                <a:cs typeface="+mn-cs"/>
              </a:rPr>
              <a:t>Prof. Dr. A.Halim ORTA</a:t>
            </a:r>
            <a:endParaRPr lang="tr-TR" altLang="en-US" sz="2400" b="1" kern="1200" dirty="0">
              <a:solidFill>
                <a:schemeClr val="bg1"/>
              </a:solidFill>
              <a:latin typeface="Courier New" panose="02070309020205020404" pitchFamily="49" charset="0"/>
              <a:ea typeface="+mn-ea"/>
              <a:cs typeface="+mn-cs"/>
            </a:endParaRPr>
          </a:p>
        </p:txBody>
      </p:sp>
      <p:sp>
        <p:nvSpPr>
          <p:cNvPr id="7172" name="Text Box 7"/>
          <p:cNvSpPr txBox="1"/>
          <p:nvPr/>
        </p:nvSpPr>
        <p:spPr>
          <a:xfrm>
            <a:off x="1725613" y="620713"/>
            <a:ext cx="6119812" cy="954087"/>
          </a:xfrm>
          <a:prstGeom prst="rect">
            <a:avLst/>
          </a:prstGeom>
          <a:noFill/>
          <a:ln w="9525">
            <a:noFill/>
          </a:ln>
        </p:spPr>
        <p:txBody>
          <a:bodyPr>
            <a:spAutoFit/>
          </a:bodyPr>
          <a:p>
            <a:pPr algn="ctr" eaLnBrk="1" hangingPunct="1">
              <a:spcBef>
                <a:spcPct val="50000"/>
              </a:spcBef>
            </a:pPr>
            <a:r>
              <a:rPr lang="tr-TR" altLang="en-US" sz="2800" b="1" dirty="0">
                <a:solidFill>
                  <a:schemeClr val="bg1"/>
                </a:solidFill>
                <a:latin typeface="Arial" panose="020B0604020202020204" pitchFamily="34" charset="0"/>
                <a:ea typeface="ヒラギノ角ゴ Pro W3" pitchFamily="-106" charset="-128"/>
              </a:rPr>
              <a:t>TEKİRDAĞ NAMIK KEMAL ÜNİVERSİTESİ</a:t>
            </a:r>
            <a:endParaRPr lang="en-US" altLang="en-US" sz="2800" b="1" dirty="0">
              <a:solidFill>
                <a:schemeClr val="bg1"/>
              </a:solidFill>
              <a:latin typeface="Arial" panose="020B0604020202020204" pitchFamily="34" charset="0"/>
              <a:ea typeface="ヒラギノ角ゴ Pro W3" pitchFamily="-106" charset="-128"/>
            </a:endParaRPr>
          </a:p>
        </p:txBody>
      </p:sp>
      <p:pic>
        <p:nvPicPr>
          <p:cNvPr id="7173" name="Resim 3"/>
          <p:cNvPicPr>
            <a:picLocks noChangeAspect="1"/>
          </p:cNvPicPr>
          <p:nvPr/>
        </p:nvPicPr>
        <p:blipFill>
          <a:blip r:embed="rId1"/>
          <a:stretch>
            <a:fillRect/>
          </a:stretch>
        </p:blipFill>
        <p:spPr>
          <a:xfrm>
            <a:off x="179388" y="158750"/>
            <a:ext cx="1827212" cy="1838325"/>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68" decel="100000"/>
                                        <p:tgtEl>
                                          <p:spTgt spid="2"/>
                                        </p:tgtEl>
                                      </p:cBhvr>
                                    </p:animEffect>
                                    <p:animScale>
                                      <p:cBhvr>
                                        <p:cTn id="8" dur="768" decel="100000"/>
                                        <p:tgtEl>
                                          <p:spTgt spid="2"/>
                                        </p:tgtEl>
                                      </p:cBhvr>
                                      <p:from x="10000" y="10000"/>
                                      <p:to x="200000" y="450000"/>
                                    </p:animScale>
                                    <p:animScale>
                                      <p:cBhvr>
                                        <p:cTn id="9" dur="1230" accel="100000" fill="hold">
                                          <p:stCondLst>
                                            <p:cond delay="768"/>
                                          </p:stCondLst>
                                        </p:cTn>
                                        <p:tgtEl>
                                          <p:spTgt spid="2"/>
                                        </p:tgtEl>
                                      </p:cBhvr>
                                      <p:from x="200000" y="450000"/>
                                      <p:to x="100000" y="100000"/>
                                    </p:animScale>
                                    <p:set>
                                      <p:cBhvr>
                                        <p:cTn id="10" dur="768" fill="hold"/>
                                        <p:tgtEl>
                                          <p:spTgt spid="2"/>
                                        </p:tgtEl>
                                        <p:attrNameLst>
                                          <p:attrName>ppt_x</p:attrName>
                                        </p:attrNameLst>
                                      </p:cBhvr>
                                      <p:to>
                                        <p:strVal val="(0.5)"/>
                                      </p:to>
                                    </p:set>
                                    <p:anim from="(0.5)" to="(#ppt_x)" calcmode="lin" valueType="num">
                                      <p:cBhvr>
                                        <p:cTn id="11" dur="1230" accel="100000" fill="hold">
                                          <p:stCondLst>
                                            <p:cond delay="768"/>
                                          </p:stCondLst>
                                        </p:cTn>
                                        <p:tgtEl>
                                          <p:spTgt spid="2"/>
                                        </p:tgtEl>
                                        <p:attrNameLst>
                                          <p:attrName>ppt_x</p:attrName>
                                        </p:attrNameLst>
                                      </p:cBhvr>
                                    </p:anim>
                                    <p:set>
                                      <p:cBhvr>
                                        <p:cTn id="12" dur="768" fill="hold"/>
                                        <p:tgtEl>
                                          <p:spTgt spid="2"/>
                                        </p:tgtEl>
                                        <p:attrNameLst>
                                          <p:attrName>ppt_y</p:attrName>
                                        </p:attrNameLst>
                                      </p:cBhvr>
                                      <p:to>
                                        <p:strVal val="(#ppt_y+0.4)"/>
                                      </p:to>
                                    </p:set>
                                    <p:anim from="(#ppt_y+0.4)" to="(#ppt_y)" calcmode="lin" valueType="num">
                                      <p:cBhvr>
                                        <p:cTn id="13" dur="1230" accel="100000" fill="hold">
                                          <p:stCondLst>
                                            <p:cond delay="768"/>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es.wav"/>
                                        </p:tgtEl>
                                      </p:cMediaNode>
                                    </p:audio>
                                  </p:sub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051">
                                            <p:txEl>
                                              <p:charRg st="0" end="23"/>
                                            </p:txEl>
                                          </p:spTgt>
                                        </p:tgtEl>
                                        <p:attrNameLst>
                                          <p:attrName>style.visibility</p:attrName>
                                        </p:attrNameLst>
                                      </p:cBhvr>
                                      <p:to>
                                        <p:strVal val="visible"/>
                                      </p:to>
                                    </p:set>
                                    <p:anim calcmode="lin" valueType="num">
                                      <p:cBhvr>
                                        <p:cTn id="17" dur="500" fill="hold"/>
                                        <p:tgtEl>
                                          <p:spTgt spid="2051">
                                            <p:txEl>
                                              <p:charRg st="0" end="23"/>
                                            </p:txEl>
                                          </p:spTgt>
                                        </p:tgtEl>
                                        <p:attrNameLst>
                                          <p:attrName>ppt_w</p:attrName>
                                        </p:attrNameLst>
                                      </p:cBhvr>
                                      <p:tavLst>
                                        <p:tav tm="0">
                                          <p:val>
                                            <p:fltVal val="0,000000"/>
                                          </p:val>
                                        </p:tav>
                                        <p:tav tm="100000">
                                          <p:val>
                                            <p:strVal val="#ppt_w"/>
                                          </p:val>
                                        </p:tav>
                                      </p:tavLst>
                                    </p:anim>
                                    <p:anim calcmode="lin" valueType="num">
                                      <p:cBhvr>
                                        <p:cTn id="18" dur="500" fill="hold"/>
                                        <p:tgtEl>
                                          <p:spTgt spid="2051">
                                            <p:txEl>
                                              <p:charRg st="0" end="23"/>
                                            </p:txEl>
                                          </p:spTgt>
                                        </p:tgtEl>
                                        <p:attrNameLst>
                                          <p:attrName>ppt_h</p:attrName>
                                        </p:attrNameLst>
                                      </p:cBhvr>
                                      <p:tavLst>
                                        <p:tav tm="0">
                                          <p:val>
                                            <p:fltVal val="0,000000"/>
                                          </p:val>
                                        </p:tav>
                                        <p:tav tm="100000">
                                          <p:val>
                                            <p:strVal val="#ppt_h"/>
                                          </p:val>
                                        </p:tav>
                                      </p:tavLst>
                                    </p:anim>
                                    <p:animEffect transition="in" filter="fade">
                                      <p:cBhvr>
                                        <p:cTn id="19" dur="500"/>
                                        <p:tgtEl>
                                          <p:spTgt spid="2051">
                                            <p:txEl>
                                              <p:charRg st="0"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a:spLocks noGrp="1" noChangeArrowheads="1"/>
          </p:cNvSpPr>
          <p:nvPr>
            <p:ph type="title" hasCustomPrompt="1"/>
          </p:nvPr>
        </p:nvSpPr>
        <p:spPr>
          <a:xfrm>
            <a:off x="989013"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3.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Bİtkİ</a:t>
            </a:r>
            <a:r>
              <a:rPr kumimoji="0" lang="tr-TR" altLang="en-US" sz="2800" b="1" i="0" u="sng" strike="noStrike" kern="1200" cap="all" spc="0" normalizeH="0" baseline="0" noProof="0" dirty="0" smtClean="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6387" name="Rectangle 3"/>
          <p:cNvSpPr>
            <a:spLocks noGrp="1"/>
          </p:cNvSpPr>
          <p:nvPr>
            <p:ph idx="1" hasCustomPrompt="1"/>
          </p:nvPr>
        </p:nvSpPr>
        <p:spPr>
          <a:xfrm>
            <a:off x="0" y="1628775"/>
            <a:ext cx="8532813" cy="2808288"/>
          </a:xfrm>
          <a:ln/>
        </p:spPr>
        <p:txBody>
          <a:bodyPr vert="horz" wrap="square" lIns="91440" tIns="45720" rIns="91440" bIns="45720" anchor="ctr" anchorCtr="0"/>
          <a:p>
            <a:pPr lvl="1" algn="just" eaLnBrk="1" hangingPunct="1">
              <a:lnSpc>
                <a:spcPct val="150000"/>
              </a:lnSpc>
              <a:buFontTx/>
              <a:buNone/>
            </a:pPr>
            <a:r>
              <a:rPr lang="tr-TR" altLang="en-US" sz="2400" dirty="0"/>
              <a:t>	</a:t>
            </a:r>
            <a:r>
              <a:rPr lang="tr-TR" altLang="en-US" sz="2400" b="1" dirty="0">
                <a:solidFill>
                  <a:schemeClr val="bg1"/>
                </a:solidFill>
              </a:rPr>
              <a:t>	Alanda sulama sonrasında ekilmesi veya dikilmesi öngörülen bitki çeşitleri, bunların ekim, dikim, hasat tarihleri, bitki su tüketimleri ve benzeri özellikler detaylı bir biçimde irdelenmelidir. </a:t>
            </a:r>
            <a:endParaRPr lang="en-US" altLang="en-US" sz="2400" b="1" dirty="0">
              <a:solidFill>
                <a:schemeClr val="bg1"/>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2"/>
          <p:cNvSpPr>
            <a:spLocks noGrp="1" noChangeArrowheads="1"/>
          </p:cNvSpPr>
          <p:nvPr>
            <p:ph type="title" hasCustomPrompt="1"/>
          </p:nvPr>
        </p:nvSpPr>
        <p:spPr>
          <a:xfrm>
            <a:off x="1042988"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4. Su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kaynağI</a:t>
            </a:r>
            <a:r>
              <a:rPr kumimoji="0" lang="tr-TR" altLang="en-US" sz="2800" b="1" i="0" u="sng" strike="noStrike" kern="1200" cap="all" spc="0" normalizeH="0" baseline="0" noProof="0" dirty="0" smtClean="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7411" name="Rectangle 3"/>
          <p:cNvSpPr>
            <a:spLocks noGrp="1"/>
          </p:cNvSpPr>
          <p:nvPr>
            <p:ph idx="1" hasCustomPrompt="1"/>
          </p:nvPr>
        </p:nvSpPr>
        <p:spPr>
          <a:xfrm>
            <a:off x="468313" y="1412875"/>
            <a:ext cx="8286750" cy="3975100"/>
          </a:xfrm>
          <a:ln/>
        </p:spPr>
        <p:txBody>
          <a:bodyPr vert="horz" wrap="square" lIns="91440" tIns="45720" rIns="91440" bIns="45720" anchor="ctr" anchorCtr="0"/>
          <a:p>
            <a:pPr marL="457200" lvl="1" indent="0" eaLnBrk="1" hangingPunct="1">
              <a:lnSpc>
                <a:spcPct val="140000"/>
              </a:lnSpc>
              <a:buNone/>
            </a:pPr>
            <a:r>
              <a:rPr lang="tr-TR" altLang="en-US" sz="2400" b="1" dirty="0">
                <a:solidFill>
                  <a:schemeClr val="bg1"/>
                </a:solidFill>
              </a:rPr>
              <a:t>Alana su sağlayacak kaynağın yeri, konumu, cinsi, kotu, debisi, kalitesi, pompaj biriminin gerekliliği açıkça ortaya konmalıdır. </a:t>
            </a:r>
            <a:endParaRPr lang="en-US" altLang="en-US" sz="2400" b="1" dirty="0">
              <a:solidFill>
                <a:schemeClr val="bg1"/>
              </a:solidFill>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noChangeArrowheads="1"/>
          </p:cNvSpPr>
          <p:nvPr>
            <p:ph type="title" hasCustomPrompt="1"/>
          </p:nvPr>
        </p:nvSpPr>
        <p:spPr>
          <a:xfrm>
            <a:off x="900113" y="26035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5.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İklİm</a:t>
            </a:r>
            <a:r>
              <a:rPr kumimoji="0" lang="tr-TR" altLang="en-US" sz="2800" b="1" i="0" u="sng" strike="noStrike" kern="1200" cap="all" spc="0" normalizeH="0" baseline="0" noProof="0" dirty="0" smtClean="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8435" name="Rectangle 3"/>
          <p:cNvSpPr>
            <a:spLocks noGrp="1"/>
          </p:cNvSpPr>
          <p:nvPr>
            <p:ph idx="1" hasCustomPrompt="1"/>
          </p:nvPr>
        </p:nvSpPr>
        <p:spPr>
          <a:xfrm>
            <a:off x="250825" y="1557338"/>
            <a:ext cx="8642350" cy="2743200"/>
          </a:xfrm>
          <a:ln/>
        </p:spPr>
        <p:txBody>
          <a:bodyPr vert="horz" wrap="square" lIns="91440" tIns="45720" rIns="91440" bIns="45720" anchor="ctr" anchorCtr="0"/>
          <a:p>
            <a:pPr marL="457200" lvl="1" indent="0" algn="just" eaLnBrk="1" hangingPunct="1">
              <a:lnSpc>
                <a:spcPct val="140000"/>
              </a:lnSpc>
              <a:buNone/>
            </a:pPr>
            <a:r>
              <a:rPr lang="tr-TR" altLang="en-US" sz="2400" b="1" dirty="0">
                <a:solidFill>
                  <a:schemeClr val="bg1"/>
                </a:solidFill>
              </a:rPr>
              <a:t>Proje alanının, enlem boylam dereceleri, deniz seviyesinden yüksekliği, ilk son don tarihleri, yağış, rüzgar, bağıl nem, solar radyasyon gibi parametreler söz konusu alan için belirlenmelidir. </a:t>
            </a:r>
            <a:endParaRPr lang="en-US" altLang="en-US" sz="2400" b="1" dirty="0">
              <a:solidFill>
                <a:schemeClr val="bg1"/>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noChangeArrowheads="1"/>
          </p:cNvSpPr>
          <p:nvPr>
            <p:ph type="title" hasCustomPrompt="1"/>
          </p:nvPr>
        </p:nvSpPr>
        <p:spPr>
          <a:xfrm>
            <a:off x="684213" y="404813"/>
            <a:ext cx="6554788" cy="1524000"/>
          </a:xfrm>
        </p:spPr>
        <p:txBody>
          <a:bodyPr vert="horz" lIns="91440" tIns="45720" rIns="91440" bIns="45720" rtlCol="0" anchor="ctr"/>
          <a:p>
            <a:pPr eaLnBrk="1" hangingPunct="1">
              <a:buNone/>
            </a:pPr>
            <a:r>
              <a:rPr lang="tr-TR" altLang="en-US" sz="2800" b="1" u="sng" dirty="0">
                <a:solidFill>
                  <a:srgbClr val="3B0301"/>
                </a:solidFill>
              </a:rPr>
              <a:t>6. DİĞER BİLGİLER</a:t>
            </a:r>
            <a:endParaRPr lang="en-US" altLang="en-US" sz="2800" b="1" u="sng" dirty="0">
              <a:solidFill>
                <a:srgbClr val="3B0301"/>
              </a:solidFill>
            </a:endParaRPr>
          </a:p>
        </p:txBody>
      </p:sp>
      <p:sp>
        <p:nvSpPr>
          <p:cNvPr id="19459" name="Rectangle 3"/>
          <p:cNvSpPr>
            <a:spLocks noGrp="1"/>
          </p:cNvSpPr>
          <p:nvPr>
            <p:ph idx="1" hasCustomPrompt="1"/>
          </p:nvPr>
        </p:nvSpPr>
        <p:spPr>
          <a:xfrm>
            <a:off x="533400" y="1557338"/>
            <a:ext cx="8215313" cy="2743200"/>
          </a:xfrm>
          <a:ln/>
        </p:spPr>
        <p:txBody>
          <a:bodyPr vert="horz" wrap="square" lIns="91440" tIns="45720" rIns="91440" bIns="45720" anchor="ctr" anchorCtr="0"/>
          <a:p>
            <a:pPr marL="457200" lvl="1" indent="0" algn="just" eaLnBrk="1" hangingPunct="1">
              <a:lnSpc>
                <a:spcPct val="140000"/>
              </a:lnSpc>
              <a:buNone/>
            </a:pPr>
            <a:r>
              <a:rPr lang="tr-TR" altLang="en-US" sz="2400" b="1" dirty="0">
                <a:solidFill>
                  <a:schemeClr val="bg1"/>
                </a:solidFill>
              </a:rPr>
              <a:t>Planlamayı etkileyebilecek tüm bilgilerdir. Bu bilgiler mevcut ise SAT haritalarından alınır. </a:t>
            </a:r>
            <a:endParaRPr lang="en-US" altLang="en-US" sz="2400" b="1" dirty="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noChangeArrowheads="1"/>
          </p:cNvSpPr>
          <p:nvPr>
            <p:ph type="title" hasCustomPrompt="1"/>
          </p:nvPr>
        </p:nvSpPr>
        <p:spPr>
          <a:xfrm>
            <a:off x="323850" y="0"/>
            <a:ext cx="8712200" cy="1524000"/>
          </a:xfrm>
        </p:spPr>
        <p:txBody>
          <a:bodyPr vert="horz" lIns="91440" tIns="45720" rIns="91440" bIns="45720" rtlCol="0" anchor="ctr"/>
          <a:p>
            <a:pPr eaLnBrk="1" hangingPunct="1">
              <a:buNone/>
            </a:pPr>
            <a:r>
              <a:rPr lang="tr-TR" altLang="en-US" sz="2800" b="1" dirty="0">
                <a:solidFill>
                  <a:srgbClr val="3B0301"/>
                </a:solidFill>
                <a:latin typeface="Times New Roman" panose="02020603050405020304" pitchFamily="18" charset="0"/>
                <a:cs typeface="Times New Roman" panose="02020603050405020304" pitchFamily="18" charset="0"/>
              </a:rPr>
              <a:t>1. ARAZİNİN UYGUN BOYUTLU PARSELLERE AYRILMASI</a:t>
            </a:r>
            <a:endParaRPr lang="en-US" altLang="en-US" sz="2800" b="1" dirty="0">
              <a:solidFill>
                <a:srgbClr val="3B0301"/>
              </a:solidFill>
              <a:latin typeface="Times New Roman" panose="02020603050405020304" pitchFamily="18" charset="0"/>
              <a:ea typeface="Times New Roman" panose="02020603050405020304" pitchFamily="18" charset="0"/>
            </a:endParaRPr>
          </a:p>
        </p:txBody>
      </p:sp>
      <p:sp>
        <p:nvSpPr>
          <p:cNvPr id="17411" name="Rectangle 3"/>
          <p:cNvSpPr>
            <a:spLocks noGrp="1" noChangeArrowheads="1"/>
          </p:cNvSpPr>
          <p:nvPr>
            <p:ph idx="1" hasCustomPrompt="1"/>
          </p:nvPr>
        </p:nvSpPr>
        <p:spPr>
          <a:xfrm>
            <a:off x="427038" y="1341438"/>
            <a:ext cx="8466138" cy="5256213"/>
          </a:xfrm>
        </p:spPr>
        <p:txBody>
          <a:bodyPr vert="horz" wrap="square" lIns="91440" tIns="45720" rIns="91440" bIns="45720" numCol="1" rtlCol="0" anchor="ctr" anchorCtr="0" compatLnSpc="1"/>
          <a:p>
            <a:pPr lvl="1" algn="just" eaLnBrk="1" hangingPunct="1"/>
            <a:r>
              <a:rPr lang="tr-TR" altLang="en-US" sz="2200" b="1" dirty="0">
                <a:solidFill>
                  <a:schemeClr val="bg1"/>
                </a:solidFill>
              </a:rPr>
              <a:t>Alanda öncelikle erozyona neden olmayacak maksimum akış uzunluğunun belirlenmesi gerekir. Bu değere göre, sulama sahası için uygun parsel boyutları belirlenebilir. Maksimum akış uzunluğuna etki eden 4 faktör; </a:t>
            </a:r>
            <a:endParaRPr lang="tr-TR" altLang="en-US" sz="2200" b="1" dirty="0">
              <a:solidFill>
                <a:schemeClr val="bg1"/>
              </a:solidFill>
            </a:endParaRPr>
          </a:p>
          <a:p>
            <a:pPr lvl="1" algn="just" eaLnBrk="1" hangingPunct="1">
              <a:buNone/>
            </a:pPr>
            <a:r>
              <a:rPr lang="tr-TR" altLang="en-US" sz="2200" b="1" dirty="0">
                <a:solidFill>
                  <a:schemeClr val="bg1"/>
                </a:solidFill>
              </a:rPr>
              <a:t>1. Toprak bünyesi: L</a:t>
            </a:r>
            <a:r>
              <a:rPr lang="tr-TR" altLang="en-US" sz="2200" b="1" baseline="-25000" dirty="0">
                <a:solidFill>
                  <a:schemeClr val="bg1"/>
                </a:solidFill>
              </a:rPr>
              <a:t>max</a:t>
            </a:r>
            <a:r>
              <a:rPr lang="tr-TR" altLang="en-US" sz="2200" b="1" dirty="0">
                <a:solidFill>
                  <a:schemeClr val="bg1"/>
                </a:solidFill>
              </a:rPr>
              <a:t>; Ağır bünyeli topraklarda fazla, hafif bünyeli topraklarda düşüktür.</a:t>
            </a:r>
            <a:endParaRPr lang="tr-TR" altLang="en-US" sz="2200" b="1" dirty="0">
              <a:solidFill>
                <a:schemeClr val="bg1"/>
              </a:solidFill>
            </a:endParaRPr>
          </a:p>
          <a:p>
            <a:pPr lvl="1" algn="just" eaLnBrk="1" hangingPunct="1">
              <a:buNone/>
            </a:pPr>
            <a:r>
              <a:rPr lang="tr-TR" altLang="en-US" sz="2200" b="1" dirty="0">
                <a:solidFill>
                  <a:schemeClr val="bg1"/>
                </a:solidFill>
              </a:rPr>
              <a:t>2. Arazi eğimi: L</a:t>
            </a:r>
            <a:r>
              <a:rPr lang="tr-TR" altLang="en-US" sz="2200" b="1" baseline="-25000" dirty="0">
                <a:solidFill>
                  <a:schemeClr val="bg1"/>
                </a:solidFill>
              </a:rPr>
              <a:t>max</a:t>
            </a:r>
            <a:r>
              <a:rPr lang="tr-TR" altLang="en-US" sz="2200" b="1" dirty="0">
                <a:solidFill>
                  <a:schemeClr val="bg1"/>
                </a:solidFill>
              </a:rPr>
              <a:t>; Eğim fazla ise düşük, eğim düşük ise fazladır. </a:t>
            </a:r>
            <a:endParaRPr lang="tr-TR" altLang="en-US" sz="2200" b="1" dirty="0">
              <a:solidFill>
                <a:schemeClr val="bg1"/>
              </a:solidFill>
            </a:endParaRPr>
          </a:p>
          <a:p>
            <a:pPr lvl="1" algn="just" eaLnBrk="1" hangingPunct="1">
              <a:buNone/>
            </a:pPr>
            <a:r>
              <a:rPr lang="tr-TR" altLang="en-US" sz="2200" b="1" dirty="0">
                <a:solidFill>
                  <a:schemeClr val="bg1"/>
                </a:solidFill>
              </a:rPr>
              <a:t>3. Suyun debisi: L</a:t>
            </a:r>
            <a:r>
              <a:rPr lang="tr-TR" altLang="en-US" sz="2200" b="1" baseline="-25000" dirty="0">
                <a:solidFill>
                  <a:schemeClr val="bg1"/>
                </a:solidFill>
              </a:rPr>
              <a:t>max</a:t>
            </a:r>
            <a:r>
              <a:rPr lang="tr-TR" altLang="en-US" sz="2200" b="1" dirty="0">
                <a:solidFill>
                  <a:schemeClr val="bg1"/>
                </a:solidFill>
              </a:rPr>
              <a:t>; Suyun debisi fazla ise artar, az ise düşer. </a:t>
            </a:r>
            <a:endParaRPr lang="tr-TR" altLang="en-US" sz="2200" b="1" dirty="0">
              <a:solidFill>
                <a:schemeClr val="bg1"/>
              </a:solidFill>
            </a:endParaRPr>
          </a:p>
          <a:p>
            <a:pPr lvl="1" algn="just" eaLnBrk="1" hangingPunct="1">
              <a:buNone/>
            </a:pPr>
            <a:r>
              <a:rPr lang="tr-TR" altLang="en-US" sz="2200" b="1" dirty="0">
                <a:solidFill>
                  <a:schemeClr val="bg1"/>
                </a:solidFill>
              </a:rPr>
              <a:t>4. Sulama yöntemi:L</a:t>
            </a:r>
            <a:r>
              <a:rPr lang="tr-TR" altLang="en-US" sz="2200" b="1" baseline="-25000" dirty="0">
                <a:solidFill>
                  <a:schemeClr val="bg1"/>
                </a:solidFill>
              </a:rPr>
              <a:t>max</a:t>
            </a:r>
            <a:r>
              <a:rPr lang="tr-TR" altLang="en-US" sz="2200" b="1" dirty="0">
                <a:solidFill>
                  <a:schemeClr val="bg1"/>
                </a:solidFill>
              </a:rPr>
              <a:t>; Karık ve uzun tava yöntemlerinde fazla, tava sulama yönteminde düşüktür. </a:t>
            </a:r>
            <a:endParaRPr lang="tr-TR" altLang="en-US" sz="1500" b="1" dirty="0"/>
          </a:p>
          <a:p>
            <a:pPr lvl="1" algn="just" eaLnBrk="1" hangingPunct="1">
              <a:lnSpc>
                <a:spcPct val="130000"/>
              </a:lnSpc>
              <a:buFontTx/>
              <a:buNone/>
            </a:pPr>
            <a:endParaRPr lang="en-US" altLang="en-US" sz="1500" b="1"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3297" name="Group 49"/>
          <p:cNvGraphicFramePr>
            <a:graphicFrameLocks noGrp="1"/>
          </p:cNvGraphicFramePr>
          <p:nvPr>
            <p:ph type="tbl" idx="1"/>
          </p:nvPr>
        </p:nvGraphicFramePr>
        <p:xfrm>
          <a:off x="457200" y="1600200"/>
          <a:ext cx="8229600" cy="4560888"/>
        </p:xfrm>
        <a:graphic>
          <a:graphicData uri="http://schemas.openxmlformats.org/drawingml/2006/table">
            <a:tbl>
              <a:tblPr/>
              <a:tblGrid>
                <a:gridCol w="2057400"/>
                <a:gridCol w="2057400"/>
                <a:gridCol w="2057400"/>
                <a:gridCol w="2057400"/>
              </a:tblGrid>
              <a:tr h="75577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Arazinin </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Eğimi</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Toprak Bünyesi</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r>
              <a:tr h="786769">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Hafif</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Orta</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Ağır</a:t>
                      </a:r>
                      <a:endPar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0,25</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80 – 180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290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340 – 380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18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0,50</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50 – 120 </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160 – 200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260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60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0,75</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40 – 100 </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120 – 160 </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180 – 210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30 – 80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 – 130 </a:t>
                      </a:r>
                      <a:endPar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150 – 180 </a:t>
                      </a:r>
                      <a:endPar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40" name="Text Box 50"/>
          <p:cNvSpPr txBox="1"/>
          <p:nvPr/>
        </p:nvSpPr>
        <p:spPr>
          <a:xfrm>
            <a:off x="539750" y="476250"/>
            <a:ext cx="8064500" cy="457200"/>
          </a:xfrm>
          <a:prstGeom prst="rect">
            <a:avLst/>
          </a:prstGeom>
          <a:noFill/>
          <a:ln w="9525">
            <a:noFill/>
          </a:ln>
        </p:spPr>
        <p:txBody>
          <a:bodyPr>
            <a:spAutoFit/>
          </a:bodyPr>
          <a:p>
            <a:pPr algn="ctr" eaLnBrk="1" hangingPunct="1">
              <a:spcBef>
                <a:spcPct val="50000"/>
              </a:spcBef>
            </a:pPr>
            <a:r>
              <a:rPr lang="tr-TR" altLang="en-US" sz="2400" b="1" dirty="0">
                <a:solidFill>
                  <a:schemeClr val="bg1"/>
                </a:solidFill>
                <a:latin typeface="Arial" panose="020B0604020202020204" pitchFamily="34" charset="0"/>
                <a:ea typeface="ヒラギノ角ゴ Pro W3" pitchFamily="-106" charset="-128"/>
              </a:rPr>
              <a:t>Planlamada Dikkate Alınacak L</a:t>
            </a:r>
            <a:r>
              <a:rPr lang="tr-TR" altLang="en-US" sz="2400" b="1" baseline="-25000" dirty="0">
                <a:solidFill>
                  <a:schemeClr val="bg1"/>
                </a:solidFill>
                <a:latin typeface="Arial" panose="020B0604020202020204" pitchFamily="34" charset="0"/>
                <a:ea typeface="ヒラギノ角ゴ Pro W3" pitchFamily="-106" charset="-128"/>
              </a:rPr>
              <a:t>max</a:t>
            </a:r>
            <a:r>
              <a:rPr lang="tr-TR" altLang="en-US" sz="2400" b="1" dirty="0">
                <a:solidFill>
                  <a:schemeClr val="bg1"/>
                </a:solidFill>
                <a:latin typeface="Arial" panose="020B0604020202020204" pitchFamily="34" charset="0"/>
                <a:ea typeface="ヒラギノ角ゴ Pro W3" pitchFamily="-106" charset="-128"/>
              </a:rPr>
              <a:t> Değerleri</a:t>
            </a:r>
            <a:endParaRPr lang="tr-TR" altLang="en-US" sz="2400" b="1" dirty="0">
              <a:solidFill>
                <a:schemeClr val="bg1"/>
              </a:solidFill>
              <a:latin typeface="Arial" panose="020B0604020202020204" pitchFamily="34" charset="0"/>
              <a:ea typeface="ヒラギノ角ゴ Pro W3" pitchFamily="-106" charset="-128"/>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3"/>
          <p:cNvSpPr>
            <a:spLocks noGrp="1"/>
          </p:cNvSpPr>
          <p:nvPr>
            <p:ph idx="1" hasCustomPrompt="1"/>
          </p:nvPr>
        </p:nvSpPr>
        <p:spPr>
          <a:xfrm>
            <a:off x="457200" y="476250"/>
            <a:ext cx="8229600" cy="6121400"/>
          </a:xfrm>
          <a:ln/>
        </p:spPr>
        <p:txBody>
          <a:bodyPr vert="horz" wrap="square" lIns="91440" tIns="45720" rIns="91440" bIns="45720" anchor="ctr" anchorCtr="0"/>
          <a:p>
            <a:pPr eaLnBrk="1" hangingPunct="1"/>
            <a:endParaRPr lang="tr-TR" altLang="en-US" dirty="0"/>
          </a:p>
          <a:p>
            <a:pPr eaLnBrk="1" hangingPunct="1"/>
            <a:endParaRPr lang="tr-TR" altLang="en-US" dirty="0"/>
          </a:p>
          <a:p>
            <a:pPr lvl="4" eaLnBrk="1" hangingPunct="1"/>
            <a:endParaRPr lang="tr-TR" altLang="en-US" dirty="0"/>
          </a:p>
        </p:txBody>
      </p:sp>
      <p:sp>
        <p:nvSpPr>
          <p:cNvPr id="24579" name="Line 4"/>
          <p:cNvSpPr>
            <a:spLocks noChangeShapeType="1"/>
          </p:cNvSpPr>
          <p:nvPr/>
        </p:nvSpPr>
        <p:spPr bwMode="auto">
          <a:xfrm>
            <a:off x="1619250" y="1974850"/>
            <a:ext cx="6049963"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0" name="Line 5"/>
          <p:cNvSpPr>
            <a:spLocks noChangeShapeType="1"/>
          </p:cNvSpPr>
          <p:nvPr/>
        </p:nvSpPr>
        <p:spPr bwMode="auto">
          <a:xfrm>
            <a:off x="1979613" y="4857750"/>
            <a:ext cx="56896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1" name="Line 6"/>
          <p:cNvSpPr>
            <a:spLocks noChangeShapeType="1"/>
          </p:cNvSpPr>
          <p:nvPr/>
        </p:nvSpPr>
        <p:spPr bwMode="auto">
          <a:xfrm>
            <a:off x="19748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2" name="Line 7"/>
          <p:cNvSpPr>
            <a:spLocks noChangeShapeType="1"/>
          </p:cNvSpPr>
          <p:nvPr/>
        </p:nvSpPr>
        <p:spPr bwMode="auto">
          <a:xfrm>
            <a:off x="890588" y="1974850"/>
            <a:ext cx="650875"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3" name="Line 8"/>
          <p:cNvSpPr>
            <a:spLocks noChangeShapeType="1"/>
          </p:cNvSpPr>
          <p:nvPr/>
        </p:nvSpPr>
        <p:spPr bwMode="auto">
          <a:xfrm flipH="1">
            <a:off x="1547813" y="1839913"/>
            <a:ext cx="146050"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46" name="AutoShape 10"/>
          <p:cNvSpPr/>
          <p:nvPr/>
        </p:nvSpPr>
        <p:spPr>
          <a:xfrm>
            <a:off x="684213" y="1873250"/>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p>
            <a:pPr eaLnBrk="1" hangingPunct="1"/>
            <a:endParaRPr lang="en-US" altLang="en-US" dirty="0">
              <a:latin typeface="Arial" panose="020B0604020202020204" pitchFamily="34" charset="0"/>
              <a:ea typeface="ヒラギノ角ゴ Pro W3" pitchFamily="-106" charset="-128"/>
            </a:endParaRPr>
          </a:p>
        </p:txBody>
      </p:sp>
      <p:sp>
        <p:nvSpPr>
          <p:cNvPr id="24585" name="Line 11"/>
          <p:cNvSpPr>
            <a:spLocks noChangeShapeType="1"/>
          </p:cNvSpPr>
          <p:nvPr/>
        </p:nvSpPr>
        <p:spPr bwMode="auto">
          <a:xfrm>
            <a:off x="3913188"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6" name="Line 12"/>
          <p:cNvSpPr>
            <a:spLocks noChangeShapeType="1"/>
          </p:cNvSpPr>
          <p:nvPr/>
        </p:nvSpPr>
        <p:spPr bwMode="auto">
          <a:xfrm>
            <a:off x="59372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53" name="Line 14"/>
          <p:cNvSpPr/>
          <p:nvPr/>
        </p:nvSpPr>
        <p:spPr>
          <a:xfrm>
            <a:off x="3878263" y="1982788"/>
            <a:ext cx="0" cy="3278187"/>
          </a:xfrm>
          <a:prstGeom prst="line">
            <a:avLst/>
          </a:prstGeom>
          <a:ln w="28575" cap="flat" cmpd="sng">
            <a:solidFill>
              <a:srgbClr val="C00000"/>
            </a:solidFill>
            <a:prstDash val="dash"/>
            <a:headEnd type="none" w="med" len="med"/>
            <a:tailEnd type="triangle" w="med" len="med"/>
          </a:ln>
        </p:spPr>
      </p:sp>
      <p:sp>
        <p:nvSpPr>
          <p:cNvPr id="22554" name="Line 17"/>
          <p:cNvSpPr/>
          <p:nvPr/>
        </p:nvSpPr>
        <p:spPr>
          <a:xfrm>
            <a:off x="5905500" y="1966913"/>
            <a:ext cx="0" cy="3278187"/>
          </a:xfrm>
          <a:prstGeom prst="line">
            <a:avLst/>
          </a:prstGeom>
          <a:ln w="28575" cap="flat" cmpd="sng">
            <a:solidFill>
              <a:srgbClr val="C00000"/>
            </a:solidFill>
            <a:prstDash val="dash"/>
            <a:headEnd type="none" w="med" len="med"/>
            <a:tailEnd type="triangle" w="med" len="med"/>
          </a:ln>
        </p:spPr>
      </p:sp>
      <p:sp>
        <p:nvSpPr>
          <p:cNvPr id="22555" name="Line 18"/>
          <p:cNvSpPr/>
          <p:nvPr/>
        </p:nvSpPr>
        <p:spPr>
          <a:xfrm>
            <a:off x="7669213" y="1982788"/>
            <a:ext cx="0" cy="3278187"/>
          </a:xfrm>
          <a:prstGeom prst="line">
            <a:avLst/>
          </a:prstGeom>
          <a:ln w="28575" cap="flat" cmpd="sng">
            <a:solidFill>
              <a:srgbClr val="C00000"/>
            </a:solidFill>
            <a:prstDash val="dash"/>
            <a:headEnd type="none" w="med" len="med"/>
            <a:tailEnd type="triangle" w="med" len="med"/>
          </a:ln>
        </p:spPr>
      </p:sp>
      <p:sp>
        <p:nvSpPr>
          <p:cNvPr id="24591" name="Text Box 20"/>
          <p:cNvSpPr txBox="1">
            <a:spLocks noChangeArrowheads="1"/>
          </p:cNvSpPr>
          <p:nvPr/>
        </p:nvSpPr>
        <p:spPr bwMode="auto">
          <a:xfrm>
            <a:off x="611188" y="2198688"/>
            <a:ext cx="792163"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2557" name="Line 24"/>
          <p:cNvSpPr/>
          <p:nvPr/>
        </p:nvSpPr>
        <p:spPr>
          <a:xfrm>
            <a:off x="2341563" y="2847975"/>
            <a:ext cx="1079500" cy="0"/>
          </a:xfrm>
          <a:prstGeom prst="line">
            <a:avLst/>
          </a:prstGeom>
          <a:ln w="9525" cap="flat" cmpd="sng">
            <a:solidFill>
              <a:srgbClr val="0000FF"/>
            </a:solidFill>
            <a:prstDash val="solid"/>
            <a:headEnd type="none" w="med" len="med"/>
            <a:tailEnd type="triangle" w="med" len="med"/>
          </a:ln>
        </p:spPr>
      </p:sp>
      <p:sp>
        <p:nvSpPr>
          <p:cNvPr id="22558" name="Line 25"/>
          <p:cNvSpPr/>
          <p:nvPr/>
        </p:nvSpPr>
        <p:spPr>
          <a:xfrm>
            <a:off x="3421063" y="3495675"/>
            <a:ext cx="431800" cy="360363"/>
          </a:xfrm>
          <a:prstGeom prst="line">
            <a:avLst/>
          </a:prstGeom>
          <a:ln w="9525" cap="flat" cmpd="sng">
            <a:solidFill>
              <a:srgbClr val="0000FF"/>
            </a:solidFill>
            <a:prstDash val="solid"/>
            <a:headEnd type="none" w="med" len="med"/>
            <a:tailEnd type="triangle" w="med" len="med"/>
          </a:ln>
        </p:spPr>
      </p:sp>
      <p:sp>
        <p:nvSpPr>
          <p:cNvPr id="22559" name="Line 26"/>
          <p:cNvSpPr/>
          <p:nvPr/>
        </p:nvSpPr>
        <p:spPr>
          <a:xfrm flipH="1" flipV="1">
            <a:off x="3924300" y="3279775"/>
            <a:ext cx="215900" cy="576263"/>
          </a:xfrm>
          <a:prstGeom prst="line">
            <a:avLst/>
          </a:prstGeom>
          <a:ln w="9525" cap="flat" cmpd="sng">
            <a:solidFill>
              <a:srgbClr val="0000FF"/>
            </a:solidFill>
            <a:prstDash val="solid"/>
            <a:headEnd type="none" w="med" len="med"/>
            <a:tailEnd type="triangle" w="med" len="med"/>
          </a:ln>
        </p:spPr>
      </p:sp>
      <p:sp>
        <p:nvSpPr>
          <p:cNvPr id="22560" name="Line 27"/>
          <p:cNvSpPr/>
          <p:nvPr/>
        </p:nvSpPr>
        <p:spPr>
          <a:xfrm>
            <a:off x="4284663" y="2847975"/>
            <a:ext cx="1079500" cy="0"/>
          </a:xfrm>
          <a:prstGeom prst="line">
            <a:avLst/>
          </a:prstGeom>
          <a:ln w="9525" cap="flat" cmpd="sng">
            <a:solidFill>
              <a:srgbClr val="0000FF"/>
            </a:solidFill>
            <a:prstDash val="solid"/>
            <a:headEnd type="none" w="med" len="med"/>
            <a:tailEnd type="triangle" w="med" len="med"/>
          </a:ln>
        </p:spPr>
      </p:sp>
      <p:sp>
        <p:nvSpPr>
          <p:cNvPr id="22561" name="Line 28"/>
          <p:cNvSpPr/>
          <p:nvPr/>
        </p:nvSpPr>
        <p:spPr>
          <a:xfrm>
            <a:off x="6227763" y="2847975"/>
            <a:ext cx="1079500" cy="0"/>
          </a:xfrm>
          <a:prstGeom prst="line">
            <a:avLst/>
          </a:prstGeom>
          <a:ln w="9525" cap="flat" cmpd="sng">
            <a:solidFill>
              <a:srgbClr val="0000FF"/>
            </a:solidFill>
            <a:prstDash val="solid"/>
            <a:headEnd type="none" w="med" len="med"/>
            <a:tailEnd type="triangle" w="med" len="med"/>
          </a:ln>
        </p:spPr>
      </p:sp>
      <p:sp>
        <p:nvSpPr>
          <p:cNvPr id="22562" name="Text Box 29"/>
          <p:cNvSpPr txBox="1"/>
          <p:nvPr/>
        </p:nvSpPr>
        <p:spPr>
          <a:xfrm>
            <a:off x="817563" y="1085850"/>
            <a:ext cx="6334125" cy="366713"/>
          </a:xfrm>
          <a:prstGeom prst="rect">
            <a:avLst/>
          </a:prstGeom>
          <a:noFill/>
          <a:ln w="9525">
            <a:noFill/>
          </a:ln>
        </p:spPr>
        <p:txBody>
          <a:bodyPr>
            <a:spAutoFit/>
          </a:bodyPr>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a) Tek yönlü eğim koşulları</a:t>
            </a:r>
            <a:endParaRPr lang="tr-TR" altLang="en-US" b="1" dirty="0">
              <a:solidFill>
                <a:schemeClr val="bg1"/>
              </a:solidFill>
              <a:latin typeface="Arial" panose="020B0604020202020204" pitchFamily="34" charset="0"/>
              <a:ea typeface="ヒラギノ角ゴ Pro W3" pitchFamily="-106" charset="-128"/>
            </a:endParaRPr>
          </a:p>
        </p:txBody>
      </p:sp>
      <p:sp>
        <p:nvSpPr>
          <p:cNvPr id="2" name="Line 30"/>
          <p:cNvSpPr>
            <a:spLocks noChangeShapeType="1"/>
          </p:cNvSpPr>
          <p:nvPr/>
        </p:nvSpPr>
        <p:spPr bwMode="auto">
          <a:xfrm flipH="1">
            <a:off x="1479550" y="1839913"/>
            <a:ext cx="144463"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3" name="Freeform 31"/>
          <p:cNvSpPr/>
          <p:nvPr/>
        </p:nvSpPr>
        <p:spPr bwMode="auto">
          <a:xfrm>
            <a:off x="1909763" y="1695450"/>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4" name="Freeform 32"/>
          <p:cNvSpPr/>
          <p:nvPr/>
        </p:nvSpPr>
        <p:spPr bwMode="auto">
          <a:xfrm>
            <a:off x="3783013" y="1622425"/>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4604" name="Freeform 33"/>
          <p:cNvSpPr/>
          <p:nvPr/>
        </p:nvSpPr>
        <p:spPr bwMode="auto">
          <a:xfrm>
            <a:off x="5653088" y="1550988"/>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5" name="Text Box 34"/>
          <p:cNvSpPr txBox="1">
            <a:spLocks noChangeArrowheads="1"/>
          </p:cNvSpPr>
          <p:nvPr/>
        </p:nvSpPr>
        <p:spPr bwMode="auto">
          <a:xfrm>
            <a:off x="1619250" y="601503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100</a:t>
            </a:r>
            <a:endPar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6" name="Text Box 35"/>
          <p:cNvSpPr txBox="1">
            <a:spLocks noChangeArrowheads="1"/>
          </p:cNvSpPr>
          <p:nvPr/>
        </p:nvSpPr>
        <p:spPr bwMode="auto">
          <a:xfrm>
            <a:off x="3205163" y="6008688"/>
            <a:ext cx="1079500" cy="366713"/>
          </a:xfrm>
          <a:prstGeom prst="rect">
            <a:avLst/>
          </a:prstGeom>
          <a:noFill/>
          <a:ln w="9525">
            <a:noFill/>
            <a:miter lim="800000"/>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99</a:t>
            </a:r>
            <a:endPar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7" name="Text Box 36"/>
          <p:cNvSpPr txBox="1">
            <a:spLocks noChangeArrowheads="1"/>
          </p:cNvSpPr>
          <p:nvPr/>
        </p:nvSpPr>
        <p:spPr bwMode="auto">
          <a:xfrm>
            <a:off x="5003800" y="600868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98</a:t>
            </a:r>
            <a:endPar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8" name="Text Box 37"/>
          <p:cNvSpPr txBox="1">
            <a:spLocks noChangeArrowheads="1"/>
          </p:cNvSpPr>
          <p:nvPr/>
        </p:nvSpPr>
        <p:spPr bwMode="auto">
          <a:xfrm>
            <a:off x="457200" y="280988"/>
            <a:ext cx="8435975" cy="46196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2400" b="1" i="0" u="none" strike="noStrike" kern="1200" cap="none" spc="0" normalizeH="0" baseline="0" noProof="0" dirty="0">
                <a:ln>
                  <a:noFill/>
                </a:ln>
                <a:solidFill>
                  <a:schemeClr val="accent1">
                    <a:lumMod val="50000"/>
                  </a:schemeClr>
                </a:solidFill>
                <a:effectLst/>
                <a:uLnTx/>
                <a:uFillTx/>
                <a:latin typeface="+mj-lt"/>
                <a:ea typeface="ヒラギノ角ゴ Pro W3" pitchFamily="-106" charset="-128"/>
                <a:cs typeface="+mn-cs"/>
              </a:rPr>
              <a:t>2. </a:t>
            </a:r>
            <a:r>
              <a:rPr kumimoji="0" lang="tr-TR"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ヒラギノ角ゴ Pro W3" pitchFamily="-106" charset="-128"/>
                <a:cs typeface="Times New Roman" panose="02020603050405020304" pitchFamily="18" charset="0"/>
              </a:rPr>
              <a:t>Tarla içi su dağıtım ve drenaj sistemlerinin planlanması</a:t>
            </a:r>
            <a:endParaRPr kumimoji="0" lang="tr-TR"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ヒラギノ角ゴ Pro W3" pitchFamily="-106" charset="-128"/>
              <a:cs typeface="Times New Roman" panose="02020603050405020304" pitchFamily="18" charset="0"/>
            </a:endParaRPr>
          </a:p>
        </p:txBody>
      </p:sp>
      <p:sp>
        <p:nvSpPr>
          <p:cNvPr id="9" name="Text Box 23"/>
          <p:cNvSpPr txBox="1">
            <a:spLocks noChangeArrowheads="1"/>
          </p:cNvSpPr>
          <p:nvPr/>
        </p:nvSpPr>
        <p:spPr bwMode="auto">
          <a:xfrm>
            <a:off x="4140200" y="3652838"/>
            <a:ext cx="1295400" cy="830263"/>
          </a:xfrm>
          <a:prstGeom prst="rect">
            <a:avLst/>
          </a:prstGeom>
          <a:noFill/>
          <a:ln>
            <a:noFill/>
          </a:ln>
        </p:spPr>
        <p:txBody>
          <a:bodyPr>
            <a:spAutoFit/>
          </a:bodyPr>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endParaRPr lang="tr-TR" altLang="en-US" sz="1200" b="1" dirty="0">
              <a:solidFill>
                <a:srgbClr val="3B0301"/>
              </a:solidFill>
              <a:latin typeface="Arial" panose="020B0604020202020204" pitchFamily="34" charset="0"/>
              <a:ea typeface="ヒラギノ角ゴ Pro W3" pitchFamily="-106" charset="-128"/>
            </a:endParaRPr>
          </a:p>
        </p:txBody>
      </p:sp>
      <p:sp>
        <p:nvSpPr>
          <p:cNvPr id="24593" name="Text Box 22"/>
          <p:cNvSpPr txBox="1">
            <a:spLocks noChangeArrowheads="1"/>
          </p:cNvSpPr>
          <p:nvPr/>
        </p:nvSpPr>
        <p:spPr bwMode="auto">
          <a:xfrm>
            <a:off x="2268538" y="3365500"/>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4592" name="Text Box 21"/>
          <p:cNvSpPr txBox="1">
            <a:spLocks noChangeArrowheads="1"/>
          </p:cNvSpPr>
          <p:nvPr/>
        </p:nvSpPr>
        <p:spPr bwMode="auto">
          <a:xfrm>
            <a:off x="2268538" y="248761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4590" name="Text Box 19"/>
          <p:cNvSpPr txBox="1">
            <a:spLocks noChangeArrowheads="1"/>
          </p:cNvSpPr>
          <p:nvPr/>
        </p:nvSpPr>
        <p:spPr bwMode="auto">
          <a:xfrm>
            <a:off x="2125663" y="1622425"/>
            <a:ext cx="5183188" cy="276225"/>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Line 4"/>
          <p:cNvSpPr>
            <a:spLocks noChangeShapeType="1"/>
          </p:cNvSpPr>
          <p:nvPr/>
        </p:nvSpPr>
        <p:spPr bwMode="auto">
          <a:xfrm>
            <a:off x="2662238" y="1736725"/>
            <a:ext cx="4176712"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3" name="Line 5"/>
          <p:cNvSpPr>
            <a:spLocks noChangeShapeType="1"/>
          </p:cNvSpPr>
          <p:nvPr/>
        </p:nvSpPr>
        <p:spPr bwMode="auto">
          <a:xfrm>
            <a:off x="3022600" y="4602163"/>
            <a:ext cx="381635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4" name="Line 6"/>
          <p:cNvSpPr>
            <a:spLocks noChangeShapeType="1"/>
          </p:cNvSpPr>
          <p:nvPr/>
        </p:nvSpPr>
        <p:spPr bwMode="auto">
          <a:xfrm>
            <a:off x="1935163" y="1736725"/>
            <a:ext cx="6477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5" name="Line 7"/>
          <p:cNvSpPr>
            <a:spLocks noChangeShapeType="1"/>
          </p:cNvSpPr>
          <p:nvPr/>
        </p:nvSpPr>
        <p:spPr bwMode="auto">
          <a:xfrm flipH="1">
            <a:off x="2590800" y="1590675"/>
            <a:ext cx="144463"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66" name="AutoShape 8"/>
          <p:cNvSpPr/>
          <p:nvPr/>
        </p:nvSpPr>
        <p:spPr>
          <a:xfrm>
            <a:off x="1727200" y="1624013"/>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p>
            <a:pPr eaLnBrk="1" hangingPunct="1"/>
            <a:endParaRPr lang="en-US" altLang="en-US" dirty="0">
              <a:latin typeface="Arial" panose="020B0604020202020204" pitchFamily="34" charset="0"/>
              <a:ea typeface="ヒラギノ角ゴ Pro W3" pitchFamily="-106" charset="-128"/>
            </a:endParaRPr>
          </a:p>
        </p:txBody>
      </p:sp>
      <p:sp>
        <p:nvSpPr>
          <p:cNvPr id="25607" name="Line 9"/>
          <p:cNvSpPr>
            <a:spLocks noChangeShapeType="1"/>
          </p:cNvSpPr>
          <p:nvPr/>
        </p:nvSpPr>
        <p:spPr bwMode="auto">
          <a:xfrm>
            <a:off x="4956175" y="1733550"/>
            <a:ext cx="0" cy="2881313"/>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0" name="Line 11"/>
          <p:cNvSpPr/>
          <p:nvPr/>
        </p:nvSpPr>
        <p:spPr>
          <a:xfrm>
            <a:off x="3022600" y="1733550"/>
            <a:ext cx="0" cy="3278188"/>
          </a:xfrm>
          <a:prstGeom prst="line">
            <a:avLst/>
          </a:prstGeom>
          <a:ln w="28575" cap="flat" cmpd="sng">
            <a:solidFill>
              <a:srgbClr val="C52707"/>
            </a:solidFill>
            <a:prstDash val="dash"/>
            <a:headEnd type="none" w="med" len="med"/>
            <a:tailEnd type="triangle" w="med" len="med"/>
          </a:ln>
        </p:spPr>
      </p:sp>
      <p:sp>
        <p:nvSpPr>
          <p:cNvPr id="23571" name="Line 12"/>
          <p:cNvSpPr/>
          <p:nvPr/>
        </p:nvSpPr>
        <p:spPr>
          <a:xfrm>
            <a:off x="6838950" y="1733550"/>
            <a:ext cx="0" cy="3278188"/>
          </a:xfrm>
          <a:prstGeom prst="line">
            <a:avLst/>
          </a:prstGeom>
          <a:ln w="28575" cap="flat" cmpd="sng">
            <a:solidFill>
              <a:srgbClr val="C52707"/>
            </a:solidFill>
            <a:prstDash val="dash"/>
            <a:headEnd type="none" w="med" len="med"/>
            <a:tailEnd type="triangle" w="med" len="med"/>
          </a:ln>
        </p:spPr>
      </p:sp>
      <p:sp>
        <p:nvSpPr>
          <p:cNvPr id="25611" name="Text Box 14"/>
          <p:cNvSpPr txBox="1">
            <a:spLocks noChangeArrowheads="1"/>
          </p:cNvSpPr>
          <p:nvPr/>
        </p:nvSpPr>
        <p:spPr bwMode="auto">
          <a:xfrm>
            <a:off x="1655763" y="1949450"/>
            <a:ext cx="790575"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 name="Text Box 17"/>
          <p:cNvSpPr txBox="1">
            <a:spLocks noChangeArrowheads="1"/>
          </p:cNvSpPr>
          <p:nvPr/>
        </p:nvSpPr>
        <p:spPr bwMode="auto">
          <a:xfrm>
            <a:off x="5183188" y="3403600"/>
            <a:ext cx="1295400" cy="830263"/>
          </a:xfrm>
          <a:prstGeom prst="rect">
            <a:avLst/>
          </a:prstGeom>
          <a:noFill/>
          <a:ln>
            <a:noFill/>
          </a:ln>
        </p:spPr>
        <p:txBody>
          <a:bodyPr>
            <a:spAutoFit/>
          </a:bodyPr>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endParaRPr lang="tr-TR" altLang="en-US" sz="1200" b="1" dirty="0">
              <a:solidFill>
                <a:srgbClr val="3B0301"/>
              </a:solidFill>
              <a:latin typeface="Arial" panose="020B0604020202020204" pitchFamily="34" charset="0"/>
              <a:ea typeface="ヒラギノ角ゴ Pro W3" pitchFamily="-106" charset="-128"/>
            </a:endParaRPr>
          </a:p>
        </p:txBody>
      </p:sp>
      <p:sp>
        <p:nvSpPr>
          <p:cNvPr id="25615" name="Line 18"/>
          <p:cNvSpPr>
            <a:spLocks noChangeShapeType="1"/>
          </p:cNvSpPr>
          <p:nvPr/>
        </p:nvSpPr>
        <p:spPr bwMode="auto">
          <a:xfrm flipH="1">
            <a:off x="2522538" y="1590675"/>
            <a:ext cx="144462"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7" name="Line 19"/>
          <p:cNvSpPr/>
          <p:nvPr/>
        </p:nvSpPr>
        <p:spPr>
          <a:xfrm flipH="1">
            <a:off x="3421063" y="2598738"/>
            <a:ext cx="863600" cy="0"/>
          </a:xfrm>
          <a:prstGeom prst="line">
            <a:avLst/>
          </a:prstGeom>
          <a:ln w="9525" cap="flat" cmpd="sng">
            <a:solidFill>
              <a:srgbClr val="0000FF"/>
            </a:solidFill>
            <a:prstDash val="solid"/>
            <a:headEnd type="none" w="med" len="med"/>
            <a:tailEnd type="triangle" w="med" len="med"/>
          </a:ln>
        </p:spPr>
      </p:sp>
      <p:sp>
        <p:nvSpPr>
          <p:cNvPr id="23578" name="Line 21"/>
          <p:cNvSpPr/>
          <p:nvPr/>
        </p:nvSpPr>
        <p:spPr>
          <a:xfrm>
            <a:off x="5364163" y="2598738"/>
            <a:ext cx="863600" cy="0"/>
          </a:xfrm>
          <a:prstGeom prst="line">
            <a:avLst/>
          </a:prstGeom>
          <a:ln w="9525" cap="flat" cmpd="sng">
            <a:solidFill>
              <a:srgbClr val="0000FF"/>
            </a:solidFill>
            <a:prstDash val="solid"/>
            <a:headEnd type="none" w="med" len="med"/>
            <a:tailEnd type="triangle" w="med" len="med"/>
          </a:ln>
        </p:spPr>
      </p:sp>
      <p:sp>
        <p:nvSpPr>
          <p:cNvPr id="23579" name="Line 22"/>
          <p:cNvSpPr/>
          <p:nvPr/>
        </p:nvSpPr>
        <p:spPr>
          <a:xfrm flipH="1" flipV="1">
            <a:off x="5003800" y="3246438"/>
            <a:ext cx="290513" cy="360362"/>
          </a:xfrm>
          <a:prstGeom prst="line">
            <a:avLst/>
          </a:prstGeom>
          <a:ln w="9525" cap="flat" cmpd="sng">
            <a:solidFill>
              <a:srgbClr val="0000FF"/>
            </a:solidFill>
            <a:prstDash val="solid"/>
            <a:headEnd type="none" w="med" len="med"/>
            <a:tailEnd type="triangle" w="med" len="med"/>
          </a:ln>
        </p:spPr>
      </p:sp>
      <p:sp>
        <p:nvSpPr>
          <p:cNvPr id="23580" name="Line 23"/>
          <p:cNvSpPr/>
          <p:nvPr/>
        </p:nvSpPr>
        <p:spPr>
          <a:xfrm flipH="1" flipV="1">
            <a:off x="3059113" y="2886075"/>
            <a:ext cx="288925" cy="360363"/>
          </a:xfrm>
          <a:prstGeom prst="line">
            <a:avLst/>
          </a:prstGeom>
          <a:ln w="9525" cap="flat" cmpd="sng">
            <a:solidFill>
              <a:srgbClr val="0000FF"/>
            </a:solidFill>
            <a:prstDash val="solid"/>
            <a:headEnd type="none" w="med" len="med"/>
            <a:tailEnd type="triangle" w="med" len="med"/>
          </a:ln>
        </p:spPr>
      </p:sp>
      <p:sp>
        <p:nvSpPr>
          <p:cNvPr id="23581" name="Text Box 25"/>
          <p:cNvSpPr txBox="1"/>
          <p:nvPr/>
        </p:nvSpPr>
        <p:spPr>
          <a:xfrm>
            <a:off x="1116013" y="549275"/>
            <a:ext cx="6334125" cy="400050"/>
          </a:xfrm>
          <a:prstGeom prst="rect">
            <a:avLst/>
          </a:prstGeom>
          <a:noFill/>
          <a:ln w="9525">
            <a:noFill/>
          </a:ln>
        </p:spPr>
        <p:txBody>
          <a:bodyPr>
            <a:spAutoFit/>
          </a:bodyPr>
          <a:p>
            <a:pPr eaLnBrk="1" hangingPunct="1">
              <a:spcBef>
                <a:spcPct val="50000"/>
              </a:spcBef>
            </a:pPr>
            <a:r>
              <a:rPr lang="tr-TR" altLang="en-US" sz="2000" b="1" dirty="0">
                <a:solidFill>
                  <a:schemeClr val="bg1"/>
                </a:solidFill>
                <a:latin typeface="Arial" panose="020B0604020202020204" pitchFamily="34" charset="0"/>
                <a:ea typeface="ヒラギノ角ゴ Pro W3" pitchFamily="-106" charset="-128"/>
              </a:rPr>
              <a:t>b) Çift yönlü eğim koşulları</a:t>
            </a:r>
            <a:endParaRPr lang="tr-TR" altLang="en-US" sz="2000" b="1" dirty="0">
              <a:solidFill>
                <a:schemeClr val="bg1"/>
              </a:solidFill>
              <a:latin typeface="Arial" panose="020B0604020202020204" pitchFamily="34" charset="0"/>
              <a:ea typeface="ヒラギノ角ゴ Pro W3" pitchFamily="-106" charset="-128"/>
            </a:endParaRPr>
          </a:p>
        </p:txBody>
      </p:sp>
      <p:sp>
        <p:nvSpPr>
          <p:cNvPr id="25621" name="Freeform 26"/>
          <p:cNvSpPr/>
          <p:nvPr/>
        </p:nvSpPr>
        <p:spPr bwMode="auto">
          <a:xfrm>
            <a:off x="3636963" y="1157288"/>
            <a:ext cx="136683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2" name="Freeform 27"/>
          <p:cNvSpPr/>
          <p:nvPr/>
        </p:nvSpPr>
        <p:spPr bwMode="auto">
          <a:xfrm>
            <a:off x="4787900" y="1373188"/>
            <a:ext cx="172878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3" name="Freeform 28"/>
          <p:cNvSpPr/>
          <p:nvPr/>
        </p:nvSpPr>
        <p:spPr bwMode="auto">
          <a:xfrm>
            <a:off x="2627313" y="1373188"/>
            <a:ext cx="1368425"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4" name="Text Box 29"/>
          <p:cNvSpPr txBox="1">
            <a:spLocks noChangeArrowheads="1"/>
          </p:cNvSpPr>
          <p:nvPr/>
        </p:nvSpPr>
        <p:spPr bwMode="auto">
          <a:xfrm>
            <a:off x="3421063"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100</a:t>
            </a:r>
            <a:endPar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endParaRPr>
          </a:p>
        </p:txBody>
      </p:sp>
      <p:sp>
        <p:nvSpPr>
          <p:cNvPr id="3" name="Text Box 30"/>
          <p:cNvSpPr txBox="1">
            <a:spLocks noChangeArrowheads="1"/>
          </p:cNvSpPr>
          <p:nvPr/>
        </p:nvSpPr>
        <p:spPr bwMode="auto">
          <a:xfrm>
            <a:off x="4356100"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endPar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endParaRPr>
          </a:p>
        </p:txBody>
      </p:sp>
      <p:sp>
        <p:nvSpPr>
          <p:cNvPr id="4" name="Text Box 31"/>
          <p:cNvSpPr txBox="1">
            <a:spLocks noChangeArrowheads="1"/>
          </p:cNvSpPr>
          <p:nvPr/>
        </p:nvSpPr>
        <p:spPr bwMode="auto">
          <a:xfrm>
            <a:off x="2268538"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endPar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endParaRPr>
          </a:p>
        </p:txBody>
      </p:sp>
      <p:sp>
        <p:nvSpPr>
          <p:cNvPr id="25610" name="Text Box 13"/>
          <p:cNvSpPr txBox="1">
            <a:spLocks noChangeArrowheads="1"/>
          </p:cNvSpPr>
          <p:nvPr/>
        </p:nvSpPr>
        <p:spPr bwMode="auto">
          <a:xfrm>
            <a:off x="3167063" y="1373188"/>
            <a:ext cx="5184775"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5613" name="Text Box 16"/>
          <p:cNvSpPr txBox="1">
            <a:spLocks noChangeArrowheads="1"/>
          </p:cNvSpPr>
          <p:nvPr/>
        </p:nvSpPr>
        <p:spPr bwMode="auto">
          <a:xfrm>
            <a:off x="3313113" y="311626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
        <p:nvSpPr>
          <p:cNvPr id="25612" name="Text Box 15"/>
          <p:cNvSpPr txBox="1">
            <a:spLocks noChangeArrowheads="1"/>
          </p:cNvSpPr>
          <p:nvPr/>
        </p:nvSpPr>
        <p:spPr bwMode="auto">
          <a:xfrm>
            <a:off x="3313113" y="2238375"/>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endPar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hasCustomPrompt="1"/>
          </p:nvPr>
        </p:nvSpPr>
        <p:spPr>
          <a:xfrm>
            <a:off x="395288" y="115888"/>
            <a:ext cx="9001125" cy="1524000"/>
          </a:xfrm>
          <a:noFill/>
          <a:ln>
            <a:noFill/>
          </a:ln>
        </p:spPr>
        <p:txBody>
          <a:bodyPr vert="horz" wrap="square" lIns="91440" tIns="45720" rIns="91440" bIns="45720" anchor="ctr" anchorCtr="0"/>
          <a:p>
            <a:pPr eaLnBrk="1" hangingPunct="1"/>
            <a:r>
              <a:rPr lang="tr-TR" altLang="en-US" sz="2400" b="1" dirty="0">
                <a:solidFill>
                  <a:srgbClr val="0000FF"/>
                </a:solidFill>
                <a:latin typeface="Times New Roman" panose="02020603050405020304" pitchFamily="18" charset="0"/>
                <a:cs typeface="Times New Roman" panose="02020603050405020304" pitchFamily="18" charset="0"/>
              </a:rPr>
              <a:t>TARLA İÇİ DAĞITIM SİSTEMLERİNİN PLANLANMASI</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24579" name="Rectangle 3"/>
          <p:cNvSpPr>
            <a:spLocks noGrp="1"/>
          </p:cNvSpPr>
          <p:nvPr>
            <p:ph idx="1" hasCustomPrompt="1"/>
          </p:nvPr>
        </p:nvSpPr>
        <p:spPr>
          <a:xfrm>
            <a:off x="250825" y="1268413"/>
            <a:ext cx="8435975" cy="4537075"/>
          </a:xfrm>
          <a:ln/>
        </p:spPr>
        <p:txBody>
          <a:bodyPr vert="horz" wrap="square" lIns="91440" tIns="45720" rIns="91440" bIns="45720" anchor="ctr" anchorCtr="0"/>
          <a:p>
            <a:pPr eaLnBrk="1" hangingPunct="1">
              <a:lnSpc>
                <a:spcPct val="120000"/>
              </a:lnSpc>
              <a:buFontTx/>
              <a:buNone/>
            </a:pPr>
            <a:r>
              <a:rPr lang="tr-TR" altLang="en-US" sz="2400" dirty="0">
                <a:solidFill>
                  <a:srgbClr val="FF0000"/>
                </a:solidFill>
              </a:rPr>
              <a:t>	</a:t>
            </a:r>
            <a:r>
              <a:rPr lang="tr-TR" altLang="en-US" sz="2400" b="1" dirty="0">
                <a:solidFill>
                  <a:srgbClr val="0000FF"/>
                </a:solidFill>
              </a:rPr>
              <a:t> </a:t>
            </a:r>
            <a:r>
              <a:rPr lang="tr-TR" altLang="en-US" b="1" dirty="0">
                <a:solidFill>
                  <a:srgbClr val="0000FF"/>
                </a:solidFill>
              </a:rPr>
              <a:t>1. Açık kanallar</a:t>
            </a:r>
            <a:endParaRPr lang="tr-TR" altLang="en-US" b="1" dirty="0">
              <a:solidFill>
                <a:srgbClr val="0000FF"/>
              </a:solidFill>
            </a:endParaRPr>
          </a:p>
          <a:p>
            <a:pPr lvl="1" eaLnBrk="1" hangingPunct="1">
              <a:lnSpc>
                <a:spcPct val="120000"/>
              </a:lnSpc>
              <a:buFontTx/>
              <a:buNone/>
            </a:pPr>
            <a:r>
              <a:rPr lang="tr-TR" altLang="en-US" sz="2000" dirty="0"/>
              <a:t>	</a:t>
            </a:r>
            <a:r>
              <a:rPr lang="tr-TR" altLang="en-US" sz="2000" b="1" dirty="0">
                <a:solidFill>
                  <a:schemeClr val="bg1"/>
                </a:solidFill>
              </a:rPr>
              <a:t>- Toprak kanallar</a:t>
            </a:r>
            <a:endParaRPr lang="tr-TR" altLang="en-US" sz="2000" b="1" dirty="0">
              <a:solidFill>
                <a:schemeClr val="bg1"/>
              </a:solidFill>
            </a:endParaRPr>
          </a:p>
          <a:p>
            <a:pPr lvl="1" eaLnBrk="1" hangingPunct="1">
              <a:lnSpc>
                <a:spcPct val="120000"/>
              </a:lnSpc>
              <a:buFontTx/>
              <a:buNone/>
            </a:pPr>
            <a:r>
              <a:rPr lang="tr-TR" altLang="en-US" sz="2000" b="1" dirty="0">
                <a:solidFill>
                  <a:schemeClr val="bg1"/>
                </a:solidFill>
              </a:rPr>
              <a:t>	- Beton kaplamalı kanallar </a:t>
            </a:r>
            <a:endParaRPr lang="tr-TR" altLang="en-US" sz="2000" b="1" dirty="0">
              <a:solidFill>
                <a:schemeClr val="bg1"/>
              </a:solidFill>
            </a:endParaRPr>
          </a:p>
          <a:p>
            <a:pPr lvl="1" eaLnBrk="1" hangingPunct="1">
              <a:lnSpc>
                <a:spcPct val="120000"/>
              </a:lnSpc>
              <a:buFontTx/>
              <a:buNone/>
            </a:pPr>
            <a:r>
              <a:rPr lang="tr-TR" altLang="en-US" sz="2000" b="1" dirty="0">
                <a:solidFill>
                  <a:srgbClr val="0000FF"/>
                </a:solidFill>
              </a:rPr>
              <a:t>2. Boru sistemleri </a:t>
            </a:r>
            <a:endParaRPr lang="tr-TR" altLang="en-US" sz="2000" b="1" dirty="0">
              <a:solidFill>
                <a:srgbClr val="0000FF"/>
              </a:solidFill>
            </a:endParaRPr>
          </a:p>
          <a:p>
            <a:pPr lvl="1" eaLnBrk="1" hangingPunct="1">
              <a:lnSpc>
                <a:spcPct val="120000"/>
              </a:lnSpc>
              <a:buFontTx/>
              <a:buNone/>
            </a:pPr>
            <a:r>
              <a:rPr lang="tr-TR" altLang="en-US" sz="2000" dirty="0"/>
              <a:t>	</a:t>
            </a:r>
            <a:r>
              <a:rPr lang="tr-TR" altLang="en-US" sz="2000" b="1" dirty="0">
                <a:solidFill>
                  <a:schemeClr val="bg1"/>
                </a:solidFill>
              </a:rPr>
              <a:t>- Düşük basınçlı boru sistemleri (Yüzey sulama yöntemleri)  </a:t>
            </a:r>
            <a:endParaRPr lang="tr-TR" altLang="en-US" sz="2000" b="1" dirty="0">
              <a:solidFill>
                <a:schemeClr val="bg1"/>
              </a:solidFill>
            </a:endParaRPr>
          </a:p>
          <a:p>
            <a:pPr lvl="1" eaLnBrk="1" hangingPunct="1">
              <a:lnSpc>
                <a:spcPct val="120000"/>
              </a:lnSpc>
              <a:buFontTx/>
              <a:buNone/>
            </a:pPr>
            <a:r>
              <a:rPr lang="tr-TR" altLang="en-US" sz="2000" b="1" dirty="0">
                <a:solidFill>
                  <a:schemeClr val="bg1"/>
                </a:solidFill>
              </a:rPr>
              <a:t>	- Yüksek basınçlı sulama sistemleri (Basınçlı sulama yöntemleri)</a:t>
            </a:r>
            <a:endParaRPr lang="en-US" altLang="en-US" sz="2000" b="1" dirty="0">
              <a:solidFill>
                <a:schemeClr val="bg1"/>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noChangeArrowheads="1"/>
          </p:cNvSpPr>
          <p:nvPr>
            <p:ph type="title" hasCustomPrompt="1"/>
          </p:nvPr>
        </p:nvSpPr>
        <p:spPr>
          <a:xfrm>
            <a:off x="533400" y="185738"/>
            <a:ext cx="6554788" cy="105727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rPr>
              <a:t>a) Toprak kanallar</a:t>
            </a:r>
            <a:endParaRPr kumimoji="0" lang="en-US"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endParaRPr>
          </a:p>
        </p:txBody>
      </p:sp>
      <p:sp>
        <p:nvSpPr>
          <p:cNvPr id="22531" name="Rectangle 3"/>
          <p:cNvSpPr>
            <a:spLocks noGrp="1" noChangeArrowheads="1"/>
          </p:cNvSpPr>
          <p:nvPr>
            <p:ph idx="1" hasCustomPrompt="1"/>
          </p:nvPr>
        </p:nvSpPr>
        <p:spPr>
          <a:xfrm>
            <a:off x="533400" y="1196975"/>
            <a:ext cx="8070850" cy="5327650"/>
          </a:xfrm>
        </p:spPr>
        <p:txBody>
          <a:bodyPr vert="horz" wrap="square" lIns="91440" tIns="45720" rIns="91440" bIns="45720" numCol="1" rtlCol="0" anchor="ctr" anchorCtr="0" compatLnSpc="1">
            <a:normAutofit/>
          </a:bodyPr>
          <a:lstStyle/>
          <a:p>
            <a:pPr marL="533400" marR="0" lvl="0" indent="-533400" algn="just" defTabSz="457200" rtl="0" eaLnBrk="1" fontAlgn="auto" latinLnBrk="0" hangingPunct="1">
              <a:lnSpc>
                <a:spcPct val="120000"/>
              </a:lnSpc>
              <a:spcBef>
                <a:spcPct val="20000"/>
              </a:spcBef>
              <a:spcAft>
                <a:spcPts val="600"/>
              </a:spcAft>
              <a:buClr>
                <a:schemeClr val="tx1"/>
              </a:buClr>
              <a:buSzPct val="80000"/>
              <a:buFont typeface="Wingdings 3" panose="05040102010807070707" pitchFamily="18" charset="2"/>
              <a:buChar char=""/>
              <a:defRPr/>
            </a:pPr>
            <a:r>
              <a:rPr kumimoji="0" lang="tr-TR" altLang="en-US" sz="2000" b="1" i="0" u="none" strike="noStrike" kern="1200" cap="none" spc="0" normalizeH="0" baseline="0" noProof="0" dirty="0">
                <a:ln>
                  <a:noFill/>
                </a:ln>
                <a:solidFill>
                  <a:schemeClr val="bg1"/>
                </a:solidFill>
                <a:effectLst/>
                <a:uLnTx/>
                <a:uFillTx/>
                <a:latin typeface="+mn-lt"/>
                <a:ea typeface="+mn-ea"/>
                <a:cs typeface="+mn-cs"/>
              </a:rPr>
              <a:t>Ekonomik olarak ilk tesis masraflarının düşük olması nedeniyle birçok dezavantaja sahiptirler. </a:t>
            </a:r>
            <a:endParaRPr kumimoji="0" lang="tr-TR" altLang="en-US" sz="2000" b="1" i="0" u="none" strike="noStrike" kern="1200" cap="none" spc="0" normalizeH="0" baseline="0" noProof="0" dirty="0">
              <a:ln>
                <a:noFill/>
              </a:ln>
              <a:solidFill>
                <a:schemeClr val="bg1"/>
              </a:solidFill>
              <a:effectLst/>
              <a:uLnTx/>
              <a:uFillTx/>
              <a:latin typeface="+mn-lt"/>
              <a:ea typeface="+mn-ea"/>
              <a:cs typeface="+mn-cs"/>
            </a:endParaRP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Su iletim randımanları düşük, sızma kayıpları yüksek, bu değerin % 25-30 civarında olduğu, % 50’ ye kadar çıkabildiği gözlenmektedir. Bu da yüksek taban suyu ve drenaj sorunu yaratmaktadır. </a:t>
            </a:r>
            <a:endParaRPr kumimoji="0" lang="tr-TR" altLang="en-US" sz="1800" b="1" i="0" u="none" strike="noStrike" kern="1200" cap="none" spc="0" normalizeH="0" baseline="0" noProof="0" dirty="0">
              <a:ln>
                <a:noFill/>
              </a:ln>
              <a:solidFill>
                <a:schemeClr val="bg1"/>
              </a:solidFill>
              <a:effectLst/>
              <a:uLnTx/>
              <a:uFillTx/>
              <a:latin typeface="+mn-lt"/>
              <a:ea typeface="+mn-ea"/>
              <a:cs typeface="+mn-cs"/>
            </a:endParaRP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Kanal güzergahı boyunca oyulmalar ve </a:t>
            </a:r>
            <a:r>
              <a:rPr kumimoji="0" lang="tr-TR" altLang="en-US" sz="1800" b="1" i="0" u="none" strike="noStrike" kern="1200" cap="none" spc="0" normalizeH="0" baseline="0" noProof="0" dirty="0" err="1">
                <a:ln>
                  <a:noFill/>
                </a:ln>
                <a:solidFill>
                  <a:schemeClr val="bg1"/>
                </a:solidFill>
                <a:effectLst/>
                <a:uLnTx/>
                <a:uFillTx/>
                <a:latin typeface="+mn-lt"/>
                <a:ea typeface="+mn-ea"/>
                <a:cs typeface="+mn-cs"/>
              </a:rPr>
              <a:t>siltasyon</a:t>
            </a:r>
            <a:r>
              <a:rPr kumimoji="0" lang="tr-TR" altLang="en-US" sz="1800" b="1" i="0" u="none" strike="noStrike" kern="1200" cap="none" spc="0" normalizeH="0" baseline="0" noProof="0" dirty="0">
                <a:ln>
                  <a:noFill/>
                </a:ln>
                <a:solidFill>
                  <a:schemeClr val="bg1"/>
                </a:solidFill>
                <a:effectLst/>
                <a:uLnTx/>
                <a:uFillTx/>
                <a:latin typeface="+mn-lt"/>
                <a:ea typeface="+mn-ea"/>
                <a:cs typeface="+mn-cs"/>
              </a:rPr>
              <a:t> kanal kapasitesini düşürür.</a:t>
            </a:r>
            <a:endParaRPr kumimoji="0" lang="tr-TR" altLang="en-US" sz="1800" b="1" i="0" u="none" strike="noStrike" kern="1200" cap="none" spc="0" normalizeH="0" baseline="0" noProof="0" dirty="0">
              <a:ln>
                <a:noFill/>
              </a:ln>
              <a:solidFill>
                <a:schemeClr val="bg1"/>
              </a:solidFill>
              <a:effectLst/>
              <a:uLnTx/>
              <a:uFillTx/>
              <a:latin typeface="+mn-lt"/>
              <a:ea typeface="+mn-ea"/>
              <a:cs typeface="+mn-cs"/>
            </a:endParaRP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Şevlerde ve kanal tabanındaki otlanmalar kanal kapasitesini önemli düzeyde azaltır. Bu nedenle bakım giderleri oldukça yüksek, etkinlikleri düşüktür. Uygulamada ancak beton kaplamalı kanallar için finansman sağlanıncaya kadar kullanılması önerilir.   </a:t>
            </a:r>
            <a:endParaRPr kumimoji="0" lang="tr-TR" altLang="en-US" sz="1800" b="1" i="0" u="none" strike="noStrike" kern="1200" cap="none" spc="0" normalizeH="0" baseline="0" noProof="0" dirty="0">
              <a:ln>
                <a:noFill/>
              </a:ln>
              <a:solidFill>
                <a:schemeClr val="bg1"/>
              </a:solidFill>
              <a:effectLst/>
              <a:uLnTx/>
              <a:uFillTx/>
              <a:latin typeface="+mn-lt"/>
              <a:ea typeface="+mn-ea"/>
              <a:cs typeface="+mn-cs"/>
            </a:endParaRPr>
          </a:p>
          <a:p>
            <a:pPr marL="990600" marR="0" lvl="1" indent="-533400" algn="just" defTabSz="457200" rtl="0" eaLnBrk="1" fontAlgn="auto" latinLnBrk="0" hangingPunct="1">
              <a:lnSpc>
                <a:spcPct val="120000"/>
              </a:lnSpc>
              <a:spcBef>
                <a:spcPct val="20000"/>
              </a:spcBef>
              <a:spcAft>
                <a:spcPts val="600"/>
              </a:spcAft>
              <a:buClr>
                <a:schemeClr val="tx1"/>
              </a:buClr>
              <a:buSzPct val="80000"/>
              <a:buFontTx/>
              <a:buAutoNum type="arabicPeriod"/>
              <a:defRPr/>
            </a:pPr>
            <a:endParaRPr kumimoji="0" lang="en-US" altLang="en-US" sz="18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İçerik Yer Tutucusu 2"/>
          <p:cNvSpPr>
            <a:spLocks noGrp="1"/>
          </p:cNvSpPr>
          <p:nvPr>
            <p:ph idx="1" hasCustomPrompt="1"/>
          </p:nvPr>
        </p:nvSpPr>
        <p:spPr>
          <a:xfrm>
            <a:off x="468313" y="1196975"/>
            <a:ext cx="8229600" cy="4525963"/>
          </a:xfrm>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5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“Kendine usta diyebilmen için; önce ustanı geçeceksin, sonra seni geçecek bir öğrenci yetiştireceksin.” </a:t>
            </a:r>
            <a:endPar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endParaRPr>
          </a:p>
          <a:p>
            <a:pPr marL="0" marR="0" lvl="0" indent="0" algn="ctr" defTabSz="457200" rtl="0" eaLnBrk="1" fontAlgn="auto" latinLnBrk="0" hangingPunct="1">
              <a:lnSpc>
                <a:spcPct val="100000"/>
              </a:lnSpc>
              <a:spcBef>
                <a:spcPct val="20000"/>
              </a:spcBef>
              <a:spcAft>
                <a:spcPts val="600"/>
              </a:spcAft>
              <a:buClr>
                <a:schemeClr val="tx1"/>
              </a:buClr>
              <a:buSzPct val="80000"/>
              <a:buFontTx/>
              <a:buNone/>
              <a:defRPr/>
            </a:pPr>
            <a:endPar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endParaRPr>
          </a:p>
          <a:p>
            <a:pPr marL="0" marR="0" lvl="0" indent="0" algn="r" defTabSz="457200" rtl="0" eaLnBrk="1" fontAlgn="auto" latinLnBrk="0" hangingPunct="1">
              <a:lnSpc>
                <a:spcPct val="10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-Japon Atasözü </a:t>
            </a:r>
            <a:endPar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endParaRPr>
          </a:p>
          <a:p>
            <a:pPr marL="285750" marR="0" lvl="0" indent="-285750" algn="l" defTabSz="457200" rtl="0" eaLnBrk="1" fontAlgn="auto" latinLnBrk="0" hangingPunct="1">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Unvan 1"/>
          <p:cNvSpPr>
            <a:spLocks noGrp="1"/>
          </p:cNvSpPr>
          <p:nvPr>
            <p:ph type="title" hasCustomPrompt="1"/>
          </p:nvPr>
        </p:nvSpPr>
        <p:spPr>
          <a:xfrm>
            <a:off x="531813" y="-23812"/>
            <a:ext cx="6556375"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lumMod val="75000"/>
                  </a:schemeClr>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lumMod val="75000"/>
                </a:schemeClr>
              </a:solidFill>
              <a:effectLst/>
              <a:uLnTx/>
              <a:uFillTx/>
              <a:latin typeface="+mj-lt"/>
              <a:ea typeface="+mj-ea"/>
              <a:cs typeface="+mj-cs"/>
            </a:endParaRPr>
          </a:p>
        </p:txBody>
      </p:sp>
      <p:pic>
        <p:nvPicPr>
          <p:cNvPr id="28675" name="İçerik Yer Tutucusu 5"/>
          <p:cNvPicPr>
            <a:picLocks noGrp="1" noChangeAspect="1"/>
          </p:cNvPicPr>
          <p:nvPr>
            <p:ph idx="1" hasCustomPrompt="1"/>
          </p:nvPr>
        </p:nvPicPr>
        <p:blipFill>
          <a:blip r:embed="rId1"/>
          <a:srcRect/>
          <a:stretch>
            <a:fillRect/>
          </a:stretch>
        </p:blipFill>
        <p:spPr>
          <a:xfrm>
            <a:off x="1176338" y="1412875"/>
            <a:ext cx="6791325" cy="4913313"/>
          </a:xfrm>
          <a:ln>
            <a:solidFill>
              <a:schemeClr val="accent2">
                <a:lumMod val="50000"/>
              </a:schemeClr>
            </a:solidFill>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Unvan 1"/>
          <p:cNvSpPr>
            <a:spLocks noGrp="1"/>
          </p:cNvSpPr>
          <p:nvPr>
            <p:ph type="title" hasCustomPrompt="1"/>
          </p:nvPr>
        </p:nvSpPr>
        <p:spPr>
          <a:xfrm>
            <a:off x="539750" y="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solidFill>
              <a:effectLst/>
              <a:uLnTx/>
              <a:uFillTx/>
              <a:latin typeface="+mj-lt"/>
              <a:ea typeface="+mj-ea"/>
              <a:cs typeface="+mj-cs"/>
            </a:endParaRPr>
          </a:p>
        </p:txBody>
      </p:sp>
      <p:pic>
        <p:nvPicPr>
          <p:cNvPr id="29699" name="İçerik Yer Tutucusu 3"/>
          <p:cNvPicPr>
            <a:picLocks noGrp="1" noChangeAspect="1"/>
          </p:cNvPicPr>
          <p:nvPr>
            <p:ph idx="1" hasCustomPrompt="1"/>
          </p:nvPr>
        </p:nvPicPr>
        <p:blipFill>
          <a:blip r:embed="rId1"/>
          <a:srcRect/>
          <a:stretch>
            <a:fillRect/>
          </a:stretch>
        </p:blipFill>
        <p:spPr>
          <a:xfrm>
            <a:off x="1333500" y="1341438"/>
            <a:ext cx="6408738" cy="4808538"/>
          </a:xfrm>
          <a:ln>
            <a:solidFill>
              <a:schemeClr val="accent2">
                <a:lumMod val="50000"/>
              </a:schemeClr>
            </a:solidFill>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Grp="1"/>
          </p:cNvSpPr>
          <p:nvPr>
            <p:ph type="title" hasCustomPrompt="1"/>
          </p:nvPr>
        </p:nvSpPr>
        <p:spPr>
          <a:xfrm>
            <a:off x="395288" y="0"/>
            <a:ext cx="6554787" cy="1524000"/>
          </a:xfrm>
          <a:noFill/>
          <a:ln>
            <a:noFill/>
          </a:ln>
        </p:spPr>
        <p:txBody>
          <a:bodyPr vert="horz" wrap="square" lIns="91440" tIns="45720" rIns="91440" bIns="45720" anchor="ctr" anchorCtr="0"/>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en-US" altLang="en-US" sz="2800" b="1" dirty="0">
              <a:solidFill>
                <a:schemeClr val="accent1"/>
              </a:solidFill>
              <a:latin typeface="Times New Roman" panose="02020603050405020304" pitchFamily="18" charset="0"/>
              <a:ea typeface="Times New Roman" panose="02020603050405020304" pitchFamily="18" charset="0"/>
            </a:endParaRPr>
          </a:p>
        </p:txBody>
      </p:sp>
      <p:sp>
        <p:nvSpPr>
          <p:cNvPr id="28675" name="Rectangle 3"/>
          <p:cNvSpPr>
            <a:spLocks noGrp="1"/>
          </p:cNvSpPr>
          <p:nvPr>
            <p:ph idx="1" hasCustomPrompt="1"/>
          </p:nvPr>
        </p:nvSpPr>
        <p:spPr>
          <a:xfrm>
            <a:off x="395288" y="1196975"/>
            <a:ext cx="8569325" cy="5040313"/>
          </a:xfrm>
          <a:ln/>
        </p:spPr>
        <p:txBody>
          <a:bodyPr vert="horz" wrap="square" lIns="91440" tIns="45720" rIns="91440" bIns="45720" anchor="ctr" anchorCtr="0"/>
          <a:p>
            <a:pPr eaLnBrk="1" hangingPunct="1">
              <a:lnSpc>
                <a:spcPct val="130000"/>
              </a:lnSpc>
              <a:buFontTx/>
              <a:buNone/>
            </a:pPr>
            <a:r>
              <a:rPr lang="tr-TR" altLang="en-US" b="1" u="sng" dirty="0">
                <a:solidFill>
                  <a:srgbClr val="000000"/>
                </a:solidFill>
              </a:rPr>
              <a:t>Üstünlükleri</a:t>
            </a:r>
            <a:endParaRPr lang="tr-TR" altLang="en-US" b="1" u="sng" dirty="0">
              <a:solidFill>
                <a:srgbClr val="000000"/>
              </a:solidFill>
            </a:endParaRPr>
          </a:p>
          <a:p>
            <a:pPr eaLnBrk="1" hangingPunct="1">
              <a:lnSpc>
                <a:spcPct val="130000"/>
              </a:lnSpc>
              <a:buFontTx/>
              <a:buNone/>
            </a:pPr>
            <a:r>
              <a:rPr lang="tr-TR" altLang="en-US" b="1" dirty="0">
                <a:solidFill>
                  <a:srgbClr val="000000"/>
                </a:solidFill>
              </a:rPr>
              <a:t>1. Sızma kayıpları toprak kanallardan oldukça düşüktür. % 10-15 sızma kaybı olmaktadır.</a:t>
            </a:r>
            <a:endParaRPr lang="tr-TR" altLang="en-US" b="1" dirty="0">
              <a:solidFill>
                <a:srgbClr val="000000"/>
              </a:solidFill>
            </a:endParaRPr>
          </a:p>
          <a:p>
            <a:pPr eaLnBrk="1" hangingPunct="1">
              <a:lnSpc>
                <a:spcPct val="130000"/>
              </a:lnSpc>
              <a:buFontTx/>
              <a:buNone/>
            </a:pPr>
            <a:r>
              <a:rPr lang="tr-TR" altLang="en-US" b="1" dirty="0">
                <a:solidFill>
                  <a:srgbClr val="000000"/>
                </a:solidFill>
              </a:rPr>
              <a:t>2. Erozyon sorunu yoktur. </a:t>
            </a:r>
            <a:endParaRPr lang="tr-TR" altLang="en-US" b="1" dirty="0">
              <a:solidFill>
                <a:srgbClr val="000000"/>
              </a:solidFill>
            </a:endParaRPr>
          </a:p>
          <a:p>
            <a:pPr eaLnBrk="1" hangingPunct="1">
              <a:lnSpc>
                <a:spcPct val="130000"/>
              </a:lnSpc>
              <a:buFontTx/>
              <a:buNone/>
            </a:pPr>
            <a:r>
              <a:rPr lang="tr-TR" altLang="en-US" b="1" dirty="0">
                <a:solidFill>
                  <a:srgbClr val="000000"/>
                </a:solidFill>
              </a:rPr>
              <a:t>3. Otlanma minimal seviyededir. </a:t>
            </a:r>
            <a:endParaRPr lang="tr-TR" altLang="en-US" b="1" dirty="0">
              <a:solidFill>
                <a:srgbClr val="000000"/>
              </a:solidFill>
            </a:endParaRPr>
          </a:p>
          <a:p>
            <a:pPr eaLnBrk="1" hangingPunct="1">
              <a:lnSpc>
                <a:spcPct val="130000"/>
              </a:lnSpc>
              <a:buFontTx/>
              <a:buNone/>
            </a:pPr>
            <a:r>
              <a:rPr lang="tr-TR" altLang="en-US" b="1" dirty="0">
                <a:solidFill>
                  <a:srgbClr val="000000"/>
                </a:solidFill>
              </a:rPr>
              <a:t>4. Bakım ve onarım kolaydır. </a:t>
            </a:r>
            <a:endParaRPr lang="tr-TR" altLang="en-US" b="1" dirty="0">
              <a:solidFill>
                <a:srgbClr val="000000"/>
              </a:solidFill>
            </a:endParaRPr>
          </a:p>
          <a:p>
            <a:pPr eaLnBrk="1" hangingPunct="1">
              <a:lnSpc>
                <a:spcPct val="130000"/>
              </a:lnSpc>
              <a:buFontTx/>
              <a:buNone/>
            </a:pPr>
            <a:endParaRPr lang="tr-TR" altLang="en-US" b="1" dirty="0">
              <a:solidFill>
                <a:srgbClr val="000000"/>
              </a:solidFill>
            </a:endParaRPr>
          </a:p>
          <a:p>
            <a:pPr eaLnBrk="1" hangingPunct="1">
              <a:lnSpc>
                <a:spcPct val="130000"/>
              </a:lnSpc>
              <a:buFontTx/>
              <a:buNone/>
            </a:pPr>
            <a:r>
              <a:rPr lang="tr-TR" altLang="en-US" b="1" u="sng" dirty="0">
                <a:solidFill>
                  <a:srgbClr val="000000"/>
                </a:solidFill>
              </a:rPr>
              <a:t>Dezavantajı; </a:t>
            </a:r>
            <a:endParaRPr lang="tr-TR" altLang="en-US" b="1" u="sng" dirty="0">
              <a:solidFill>
                <a:srgbClr val="000000"/>
              </a:solidFill>
            </a:endParaRPr>
          </a:p>
          <a:p>
            <a:pPr eaLnBrk="1" hangingPunct="1">
              <a:lnSpc>
                <a:spcPct val="130000"/>
              </a:lnSpc>
              <a:buFontTx/>
              <a:buNone/>
            </a:pPr>
            <a:r>
              <a:rPr lang="tr-TR" altLang="en-US" b="1" dirty="0">
                <a:solidFill>
                  <a:srgbClr val="000000"/>
                </a:solidFill>
              </a:rPr>
              <a:t>	İlk yatırım masrafları toprak kanallara göre yüksektir.</a:t>
            </a:r>
            <a:r>
              <a:rPr lang="tr-TR" altLang="en-US" dirty="0">
                <a:solidFill>
                  <a:srgbClr val="000000"/>
                </a:solidFill>
              </a:rPr>
              <a:t> </a:t>
            </a:r>
            <a:endParaRPr lang="en-US" altLang="en-US" dirty="0">
              <a:solidFill>
                <a:srgbClr val="000000"/>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Unvan 1"/>
          <p:cNvSpPr>
            <a:spLocks noGrp="1"/>
          </p:cNvSpPr>
          <p:nvPr>
            <p:ph type="title" hasCustomPrompt="1"/>
          </p:nvPr>
        </p:nvSpPr>
        <p:spPr>
          <a:xfrm>
            <a:off x="515938" y="260350"/>
            <a:ext cx="8229600" cy="1143000"/>
          </a:xfrm>
          <a:noFill/>
          <a:ln>
            <a:noFill/>
          </a:ln>
        </p:spPr>
        <p:txBody>
          <a:bodyPr vert="horz" wrap="square" lIns="91440" tIns="45720" rIns="91440" bIns="45720" anchor="ctr" anchorCtr="0"/>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1747" name="İçerik Yer Tutucusu 3"/>
          <p:cNvPicPr>
            <a:picLocks noGrp="1" noChangeAspect="1"/>
          </p:cNvPicPr>
          <p:nvPr>
            <p:ph idx="1" hasCustomPrompt="1"/>
          </p:nvPr>
        </p:nvPicPr>
        <p:blipFill>
          <a:blip r:embed="rId1"/>
          <a:srcRect/>
          <a:stretch>
            <a:fillRect/>
          </a:stretch>
        </p:blipFill>
        <p:spPr>
          <a:xfrm>
            <a:off x="1501775" y="1403350"/>
            <a:ext cx="6140450" cy="4608513"/>
          </a:xfrm>
          <a:ln>
            <a:solidFill>
              <a:schemeClr val="accent2">
                <a:lumMod val="50000"/>
              </a:schemeClr>
            </a:solidFill>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Unvan 1"/>
          <p:cNvSpPr>
            <a:spLocks noGrp="1"/>
          </p:cNvSpPr>
          <p:nvPr>
            <p:ph type="title" hasCustomPrompt="1"/>
          </p:nvPr>
        </p:nvSpPr>
        <p:spPr>
          <a:xfrm>
            <a:off x="395288" y="33338"/>
            <a:ext cx="6554787" cy="1524000"/>
          </a:xfrm>
          <a:noFill/>
          <a:ln>
            <a:noFill/>
          </a:ln>
        </p:spPr>
        <p:txBody>
          <a:bodyPr vert="horz" wrap="square" lIns="91440" tIns="45720" rIns="91440" bIns="45720" anchor="ctr" anchorCtr="0"/>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2771" name="İçerik Yer Tutucusu 3"/>
          <p:cNvPicPr>
            <a:picLocks noGrp="1" noChangeAspect="1"/>
          </p:cNvPicPr>
          <p:nvPr>
            <p:ph idx="1" hasCustomPrompt="1"/>
          </p:nvPr>
        </p:nvPicPr>
        <p:blipFill>
          <a:blip r:embed="rId1"/>
          <a:srcRect/>
          <a:stretch>
            <a:fillRect/>
          </a:stretch>
        </p:blipFill>
        <p:spPr>
          <a:xfrm>
            <a:off x="1404938" y="1700213"/>
            <a:ext cx="6334125" cy="4105275"/>
          </a:xfrm>
          <a:ln>
            <a:solidFill>
              <a:schemeClr val="accent2">
                <a:lumMod val="50000"/>
              </a:schemeClr>
            </a:solidFill>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Unvan 1"/>
          <p:cNvSpPr>
            <a:spLocks noGrp="1"/>
          </p:cNvSpPr>
          <p:nvPr>
            <p:ph type="title" hasCustomPrompt="1"/>
          </p:nvPr>
        </p:nvSpPr>
        <p:spPr>
          <a:xfrm>
            <a:off x="250825" y="0"/>
            <a:ext cx="6554788" cy="1524000"/>
          </a:xfrm>
          <a:noFill/>
          <a:ln>
            <a:noFill/>
          </a:ln>
        </p:spPr>
        <p:txBody>
          <a:bodyPr vert="horz" wrap="square" lIns="91440" tIns="45720" rIns="91440" bIns="45720" anchor="ctr" anchorCtr="0"/>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3795" name="İçerik Yer Tutucusu 3"/>
          <p:cNvPicPr>
            <a:picLocks noGrp="1" noChangeAspect="1"/>
          </p:cNvPicPr>
          <p:nvPr>
            <p:ph idx="1" hasCustomPrompt="1"/>
          </p:nvPr>
        </p:nvPicPr>
        <p:blipFill>
          <a:blip r:embed="rId1"/>
          <a:srcRect/>
          <a:stretch>
            <a:fillRect/>
          </a:stretch>
        </p:blipFill>
        <p:spPr>
          <a:xfrm>
            <a:off x="1258888" y="1565275"/>
            <a:ext cx="6799263" cy="4032250"/>
          </a:xfrm>
          <a:ln>
            <a:solidFill>
              <a:schemeClr val="accent2">
                <a:lumMod val="50000"/>
              </a:schemeClr>
            </a:solidFill>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5"/>
          <p:cNvPicPr>
            <a:picLocks noGrp="1" noChangeAspect="1"/>
          </p:cNvPicPr>
          <p:nvPr>
            <p:ph hasCustomPrompt="1"/>
          </p:nvPr>
        </p:nvPicPr>
        <p:blipFill>
          <a:blip r:embed="rId1"/>
          <a:srcRect/>
          <a:stretch>
            <a:fillRect/>
          </a:stretch>
        </p:blipFill>
        <p:spPr>
          <a:xfrm>
            <a:off x="1006475" y="908050"/>
            <a:ext cx="7131050" cy="4824413"/>
          </a:xfrm>
          <a:ln>
            <a:solidFill>
              <a:schemeClr val="accent1">
                <a:alpha val="100000"/>
              </a:schemeClr>
            </a:solidFill>
            <a:miter lim="800000"/>
            <a:headEnd/>
            <a:tailEnd/>
          </a:ln>
        </p:spPr>
      </p:pic>
      <p:sp>
        <p:nvSpPr>
          <p:cNvPr id="32771" name="Text Box 7"/>
          <p:cNvSpPr txBox="1"/>
          <p:nvPr/>
        </p:nvSpPr>
        <p:spPr>
          <a:xfrm>
            <a:off x="4716463" y="4149725"/>
            <a:ext cx="3816350" cy="784225"/>
          </a:xfrm>
          <a:prstGeom prst="rect">
            <a:avLst/>
          </a:prstGeom>
          <a:noFill/>
          <a:ln w="9525">
            <a:noFill/>
          </a:ln>
        </p:spPr>
        <p:txBody>
          <a:bodyPr>
            <a:spAutoFit/>
          </a:bodyPr>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endParaRPr lang="tr-TR" altLang="en-US" dirty="0">
              <a:solidFill>
                <a:schemeClr val="bg1"/>
              </a:solidFill>
              <a:latin typeface="Arial" panose="020B0604020202020204" pitchFamily="34" charset="0"/>
              <a:ea typeface="ヒラギノ角ゴ Pro W3" pitchFamily="-106" charset="-128"/>
            </a:endParaRP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1,2 m/s</a:t>
            </a:r>
            <a:endParaRPr lang="tr-TR" altLang="en-US" dirty="0">
              <a:solidFill>
                <a:schemeClr val="bg1"/>
              </a:solidFill>
              <a:latin typeface="Arial" panose="020B0604020202020204" pitchFamily="34" charset="0"/>
              <a:ea typeface="ヒラギノ角ゴ Pro W3" pitchFamily="-106"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7"/>
          <p:cNvPicPr>
            <a:picLocks noGrp="1" noChangeAspect="1"/>
          </p:cNvPicPr>
          <p:nvPr>
            <p:ph hasCustomPrompt="1"/>
          </p:nvPr>
        </p:nvPicPr>
        <p:blipFill>
          <a:blip r:embed="rId1"/>
          <a:srcRect/>
          <a:stretch>
            <a:fillRect/>
          </a:stretch>
        </p:blipFill>
        <p:spPr>
          <a:xfrm>
            <a:off x="669925" y="503238"/>
            <a:ext cx="7804150" cy="5851525"/>
          </a:xfrm>
          <a:ln>
            <a:solidFill>
              <a:schemeClr val="accent1">
                <a:alpha val="100000"/>
              </a:schemeClr>
            </a:solidFill>
            <a:miter lim="800000"/>
            <a:headEnd/>
            <a:tailEnd/>
          </a:ln>
        </p:spPr>
      </p:pic>
      <p:sp>
        <p:nvSpPr>
          <p:cNvPr id="33795" name="Text Box 8"/>
          <p:cNvSpPr txBox="1"/>
          <p:nvPr/>
        </p:nvSpPr>
        <p:spPr>
          <a:xfrm>
            <a:off x="5148263" y="4365625"/>
            <a:ext cx="3384550" cy="779463"/>
          </a:xfrm>
          <a:prstGeom prst="rect">
            <a:avLst/>
          </a:prstGeom>
          <a:noFill/>
          <a:ln w="9525">
            <a:noFill/>
          </a:ln>
        </p:spPr>
        <p:txBody>
          <a:bodyPr>
            <a:spAutoFit/>
          </a:bodyPr>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endParaRPr lang="tr-TR" altLang="en-US" dirty="0">
              <a:solidFill>
                <a:schemeClr val="bg1"/>
              </a:solidFill>
              <a:latin typeface="Arial" panose="020B0604020202020204" pitchFamily="34" charset="0"/>
              <a:ea typeface="ヒラギノ角ゴ Pro W3" pitchFamily="-106" charset="-128"/>
            </a:endParaRP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2,4 m/s</a:t>
            </a:r>
            <a:endParaRPr lang="tr-TR" altLang="en-US" dirty="0">
              <a:solidFill>
                <a:schemeClr val="bg1"/>
              </a:solidFill>
              <a:latin typeface="Arial" panose="020B0604020202020204" pitchFamily="34" charset="0"/>
              <a:ea typeface="ヒラギノ角ゴ Pro W3" pitchFamily="-106" charset="-128"/>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ext Box 6"/>
          <p:cNvSpPr txBox="1"/>
          <p:nvPr/>
        </p:nvSpPr>
        <p:spPr>
          <a:xfrm>
            <a:off x="1477963" y="6335713"/>
            <a:ext cx="6910387" cy="366712"/>
          </a:xfrm>
          <a:prstGeom prst="rect">
            <a:avLst/>
          </a:prstGeom>
          <a:noFill/>
          <a:ln w="9525">
            <a:noFill/>
          </a:ln>
        </p:spPr>
        <p:txBody>
          <a:bodyPr>
            <a:spAutoFit/>
          </a:bodyPr>
          <a:p>
            <a:pPr algn="ct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Şekil 1. Açık kanallara ilişkin sanat yapıları</a:t>
            </a:r>
            <a:endParaRPr lang="tr-TR" altLang="en-US" b="1" dirty="0">
              <a:solidFill>
                <a:schemeClr val="bg1"/>
              </a:solidFill>
              <a:latin typeface="Arial" panose="020B0604020202020204" pitchFamily="34" charset="0"/>
              <a:ea typeface="ヒラギノ角ゴ Pro W3" pitchFamily="-106" charset="-128"/>
            </a:endParaRPr>
          </a:p>
        </p:txBody>
      </p:sp>
      <p:pic>
        <p:nvPicPr>
          <p:cNvPr id="34819" name="Picture 8"/>
          <p:cNvPicPr>
            <a:picLocks noGrp="1" noChangeAspect="1"/>
          </p:cNvPicPr>
          <p:nvPr>
            <p:ph hasCustomPrompt="1"/>
          </p:nvPr>
        </p:nvPicPr>
        <p:blipFill>
          <a:blip r:embed="rId1"/>
          <a:srcRect l="23366"/>
          <a:stretch>
            <a:fillRect/>
          </a:stretch>
        </p:blipFill>
        <p:spPr>
          <a:xfrm>
            <a:off x="2066925" y="169863"/>
            <a:ext cx="5730875" cy="6165850"/>
          </a:xfrm>
          <a:ln>
            <a:solidFill>
              <a:schemeClr val="accent1">
                <a:alpha val="100000"/>
              </a:schemeClr>
            </a:solid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5"/>
          <p:cNvPicPr>
            <a:picLocks noGrp="1" noChangeAspect="1"/>
          </p:cNvPicPr>
          <p:nvPr>
            <p:ph hasCustomPrompt="1"/>
          </p:nvPr>
        </p:nvPicPr>
        <p:blipFill>
          <a:blip r:embed="rId1"/>
          <a:srcRect/>
          <a:stretch>
            <a:fillRect/>
          </a:stretch>
        </p:blipFill>
        <p:spPr>
          <a:xfrm>
            <a:off x="457200" y="376238"/>
            <a:ext cx="8229600" cy="5648325"/>
          </a:xfrm>
          <a:ln>
            <a:solidFill>
              <a:schemeClr val="accent1">
                <a:alpha val="100000"/>
              </a:schemeClr>
            </a:solidFill>
            <a:miter lim="800000"/>
            <a:headEnd/>
            <a:tailEnd/>
          </a:ln>
        </p:spPr>
      </p:pic>
      <p:sp>
        <p:nvSpPr>
          <p:cNvPr id="35843" name="Text Box 7"/>
          <p:cNvSpPr txBox="1"/>
          <p:nvPr/>
        </p:nvSpPr>
        <p:spPr>
          <a:xfrm>
            <a:off x="684213" y="4292600"/>
            <a:ext cx="3529012" cy="1200150"/>
          </a:xfrm>
          <a:prstGeom prst="rect">
            <a:avLst/>
          </a:prstGeom>
          <a:noFill/>
          <a:ln w="9525">
            <a:noFill/>
          </a:ln>
        </p:spPr>
        <p:txBody>
          <a:bodyPr>
            <a:spAutoFit/>
          </a:bodyPr>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Kanallarda akan suyun yönünün değiştirilmesi ve daha fazla yönlere iletilmesi için kullanılırlar.</a:t>
            </a:r>
            <a:endParaRPr lang="tr-TR" altLang="en-US" b="1" dirty="0">
              <a:solidFill>
                <a:schemeClr val="accent1"/>
              </a:solidFill>
              <a:latin typeface="Arial" panose="020B0604020202020204" pitchFamily="34" charset="0"/>
              <a:ea typeface="ヒラギノ角ゴ Pro W3" pitchFamily="-106" charset="-128"/>
            </a:endParaRPr>
          </a:p>
        </p:txBody>
      </p:sp>
      <p:sp>
        <p:nvSpPr>
          <p:cNvPr id="35844" name="Text Box 8"/>
          <p:cNvSpPr txBox="1"/>
          <p:nvPr/>
        </p:nvSpPr>
        <p:spPr>
          <a:xfrm>
            <a:off x="4643438" y="4292600"/>
            <a:ext cx="3529012" cy="1190625"/>
          </a:xfrm>
          <a:prstGeom prst="rect">
            <a:avLst/>
          </a:prstGeom>
          <a:noFill/>
          <a:ln w="9525">
            <a:noFill/>
          </a:ln>
        </p:spPr>
        <p:txBody>
          <a:bodyPr>
            <a:spAutoFit/>
          </a:bodyPr>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Kanalda akan su seviyesinin yükseltilerek suyun başka bir kanala veya parsele alınmasında kullanılır</a:t>
            </a:r>
            <a:r>
              <a:rPr lang="tr-TR" altLang="en-US" dirty="0">
                <a:solidFill>
                  <a:srgbClr val="0000FF"/>
                </a:solidFill>
                <a:latin typeface="Arial" panose="020B0604020202020204" pitchFamily="34" charset="0"/>
                <a:ea typeface="ヒラギノ角ゴ Pro W3" pitchFamily="-106" charset="-128"/>
              </a:rPr>
              <a:t>.  </a:t>
            </a:r>
            <a:endParaRPr lang="tr-TR" altLang="en-US" dirty="0">
              <a:solidFill>
                <a:srgbClr val="0000FF"/>
              </a:solidFill>
              <a:latin typeface="Arial" panose="020B0604020202020204" pitchFamily="34" charset="0"/>
              <a:ea typeface="ヒラギノ角ゴ Pro W3" pitchFamily="-106" charset="-12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8 İçerik Yer Tutucusu"/>
          <p:cNvSpPr>
            <a:spLocks noGrp="1"/>
          </p:cNvSpPr>
          <p:nvPr>
            <p:ph sz="half" idx="13" hasCustomPrompt="1"/>
          </p:nvPr>
        </p:nvSpPr>
        <p:spPr>
          <a:xfrm>
            <a:off x="635" y="0"/>
            <a:ext cx="9158605" cy="1295400"/>
          </a:xfrm>
          <a:ln/>
        </p:spPr>
        <p:txBody>
          <a:bodyPr vert="horz" wrap="square" lIns="91440" tIns="45720" rIns="91440" bIns="45720" anchor="t" anchorCtr="0">
            <a:normAutofit fontScale="70000"/>
          </a:bodyPr>
          <a:p>
            <a:pPr algn="ctr" eaLnBrk="1" hangingPunct="1">
              <a:buFontTx/>
              <a:buNone/>
            </a:pPr>
            <a:r>
              <a:rPr lang="tr-TR" altLang="en-US" sz="1300" b="1" dirty="0">
                <a:solidFill>
                  <a:schemeClr val="bg1"/>
                </a:solidFill>
              </a:rPr>
              <a:t>BM-405 SULAMA SİSTEMLERİNİN TASARIMI DERSİ    </a:t>
            </a:r>
            <a:endParaRPr lang="tr-TR" altLang="en-US" sz="1300" b="1" dirty="0">
              <a:solidFill>
                <a:schemeClr val="bg1"/>
              </a:solidFill>
            </a:endParaRPr>
          </a:p>
          <a:p>
            <a:pPr algn="ctr" eaLnBrk="1" hangingPunct="1">
              <a:buFontTx/>
              <a:buNone/>
            </a:pPr>
            <a:r>
              <a:rPr lang="tr-TR" altLang="en-US" sz="1300" b="1" dirty="0">
                <a:solidFill>
                  <a:schemeClr val="bg1"/>
                </a:solidFill>
              </a:rPr>
              <a:t>         	2023-2024 GÜZ YARIYILI DERS PROGRAMI</a:t>
            </a:r>
            <a:endParaRPr lang="tr-TR" altLang="en-US" sz="1300" dirty="0">
              <a:solidFill>
                <a:schemeClr val="bg1"/>
              </a:solidFill>
            </a:endParaRPr>
          </a:p>
          <a:p>
            <a:pPr algn="r">
              <a:spcAft>
                <a:spcPts val="300"/>
              </a:spcAft>
              <a:buFont typeface="Wingdings 3" panose="05040102010807070707" pitchFamily="18" charset="2"/>
              <a:buChar char=""/>
            </a:pPr>
            <a:r>
              <a:rPr lang="tr-TR" altLang="en-US" sz="1300" b="1" dirty="0">
                <a:solidFill>
                  <a:schemeClr val="bg1"/>
                </a:solidFill>
              </a:rPr>
              <a:t>						</a:t>
            </a:r>
            <a:r>
              <a:rPr lang="tr-TR" altLang="en-US" sz="1100" b="1" dirty="0">
                <a:solidFill>
                  <a:schemeClr val="bg1"/>
                </a:solidFill>
              </a:rPr>
              <a:t>	</a:t>
            </a:r>
            <a:r>
              <a:rPr lang="tr-TR" altLang="tr-TR" sz="1400" b="1" dirty="0">
                <a:solidFill>
                  <a:schemeClr val="bg1"/>
                </a:solidFill>
                <a:latin typeface="Times New Roman" panose="02020603050405020304" pitchFamily="18" charset="0"/>
                <a:cs typeface="Calibri" panose="020F0502020204030204" pitchFamily="34" charset="0"/>
              </a:rPr>
              <a:t>Prof. Dr.  A. Halim ORTA</a:t>
            </a:r>
            <a:endParaRPr lang="tr-TR" altLang="tr-TR" sz="1400" dirty="0">
              <a:solidFill>
                <a:schemeClr val="bg1"/>
              </a:solidFill>
              <a:latin typeface="Times New Roman" panose="02020603050405020304" pitchFamily="18" charset="0"/>
              <a:cs typeface="Calibri" panose="020F0502020204030204" pitchFamily="34" charset="0"/>
            </a:endParaRPr>
          </a:p>
          <a:p>
            <a:pPr algn="r" eaLnBrk="1" hangingPunct="1">
              <a:buFontTx/>
              <a:buNone/>
            </a:pPr>
            <a:r>
              <a:rPr lang="tr-TR" altLang="en-US" sz="1400" b="1" dirty="0">
                <a:solidFill>
                  <a:schemeClr val="bg1"/>
                </a:solidFill>
                <a:latin typeface="Times New Roman" panose="02020603050405020304" pitchFamily="18" charset="0"/>
                <a:cs typeface="Times New Roman" panose="02020603050405020304" pitchFamily="18" charset="0"/>
              </a:rPr>
              <a:t>Biyosistem Mühendisi A. Nur dan YAREN</a:t>
            </a:r>
            <a:endParaRPr lang="tr-TR" altLang="en-US" sz="1400" b="1" dirty="0">
              <a:solidFill>
                <a:schemeClr val="bg1"/>
              </a:solidFill>
              <a:latin typeface="Times New Roman" panose="02020603050405020304" pitchFamily="18" charset="0"/>
              <a:cs typeface="Times New Roman" panose="02020603050405020304" pitchFamily="18" charset="0"/>
            </a:endParaRPr>
          </a:p>
          <a:p>
            <a:pPr algn="r" eaLnBrk="1" hangingPunct="1">
              <a:buFontTx/>
              <a:buNone/>
            </a:pPr>
            <a:r>
              <a:rPr lang="tr-TR" altLang="en-US" sz="1400" b="1" dirty="0">
                <a:solidFill>
                  <a:schemeClr val="bg1"/>
                </a:solidFill>
                <a:latin typeface="Times New Roman" panose="02020603050405020304" pitchFamily="18" charset="0"/>
                <a:cs typeface="Times New Roman" panose="02020603050405020304" pitchFamily="18" charset="0"/>
              </a:rPr>
              <a:t>Biyosistem Mühendisi Ömer Burhan ARSLAN</a:t>
            </a:r>
            <a:endParaRPr lang="tr-TR" altLang="en-US" sz="1400" b="1" dirty="0">
              <a:solidFill>
                <a:schemeClr val="bg1"/>
              </a:solidFill>
              <a:latin typeface="Times New Roman" panose="02020603050405020304" pitchFamily="18" charset="0"/>
              <a:cs typeface="Times New Roman" panose="02020603050405020304" pitchFamily="18" charset="0"/>
            </a:endParaRPr>
          </a:p>
          <a:p>
            <a:pPr eaLnBrk="1" hangingPunct="1">
              <a:buFontTx/>
              <a:buNone/>
            </a:pPr>
            <a:endParaRPr lang="tr-TR" altLang="en-US" dirty="0">
              <a:solidFill>
                <a:schemeClr val="bg1"/>
              </a:solidFill>
            </a:endParaRPr>
          </a:p>
        </p:txBody>
      </p:sp>
      <p:pic>
        <p:nvPicPr>
          <p:cNvPr id="12" name="Content Placeholder 11"/>
          <p:cNvPicPr>
            <a:picLocks noChangeAspect="1"/>
          </p:cNvPicPr>
          <p:nvPr>
            <p:ph sz="quarter" idx="4"/>
          </p:nvPr>
        </p:nvPicPr>
        <p:blipFill>
          <a:blip r:embed="rId1"/>
          <a:stretch>
            <a:fillRect/>
          </a:stretch>
        </p:blipFill>
        <p:spPr>
          <a:xfrm>
            <a:off x="394970" y="1316355"/>
            <a:ext cx="8373745" cy="5847080"/>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7"/>
          <p:cNvPicPr>
            <a:picLocks noGrp="1" noChangeAspect="1"/>
          </p:cNvPicPr>
          <p:nvPr>
            <p:ph hasCustomPrompt="1"/>
          </p:nvPr>
        </p:nvPicPr>
        <p:blipFill>
          <a:blip r:embed="rId1"/>
          <a:srcRect/>
          <a:stretch>
            <a:fillRect/>
          </a:stretch>
        </p:blipFill>
        <p:spPr>
          <a:xfrm>
            <a:off x="395288" y="620713"/>
            <a:ext cx="8229600" cy="5286375"/>
          </a:xfrm>
          <a:ln>
            <a:solidFill>
              <a:schemeClr val="accent1">
                <a:alpha val="100000"/>
              </a:schemeClr>
            </a:solidFill>
            <a:miter lim="800000"/>
            <a:headEnd/>
            <a:tailEnd/>
          </a:ln>
        </p:spPr>
      </p:pic>
      <p:sp>
        <p:nvSpPr>
          <p:cNvPr id="36867" name="Text Box 9"/>
          <p:cNvSpPr txBox="1"/>
          <p:nvPr/>
        </p:nvSpPr>
        <p:spPr>
          <a:xfrm>
            <a:off x="611188" y="1125538"/>
            <a:ext cx="3529012" cy="1190625"/>
          </a:xfrm>
          <a:prstGeom prst="rect">
            <a:avLst/>
          </a:prstGeom>
          <a:noFill/>
          <a:ln w="9525">
            <a:noFill/>
          </a:ln>
        </p:spPr>
        <p:txBody>
          <a:bodyPr>
            <a:spAutoFit/>
          </a:bodyPr>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Eğimin yüksek olduğu koşullarda, enerjiyi kırmak ve kanal taban eğimini düşürmek amacıyla inşaa edilirler. </a:t>
            </a:r>
            <a:endParaRPr lang="tr-TR" altLang="en-US" b="1" dirty="0">
              <a:solidFill>
                <a:schemeClr val="accent1"/>
              </a:solidFill>
              <a:latin typeface="Arial" panose="020B0604020202020204" pitchFamily="34" charset="0"/>
              <a:ea typeface="ヒラギノ角ゴ Pro W3" pitchFamily="-106" charset="-128"/>
            </a:endParaRPr>
          </a:p>
        </p:txBody>
      </p:sp>
      <p:sp>
        <p:nvSpPr>
          <p:cNvPr id="36868" name="Metin kutusu 1"/>
          <p:cNvSpPr txBox="1"/>
          <p:nvPr/>
        </p:nvSpPr>
        <p:spPr>
          <a:xfrm>
            <a:off x="1042988" y="908050"/>
            <a:ext cx="144462" cy="369888"/>
          </a:xfrm>
          <a:prstGeom prst="rect">
            <a:avLst/>
          </a:prstGeom>
          <a:solidFill>
            <a:schemeClr val="tx1"/>
          </a:solidFill>
          <a:ln w="9525">
            <a:noFill/>
          </a:ln>
        </p:spPr>
        <p:txBody>
          <a:bodyPr>
            <a:spAutoFit/>
          </a:bodyPr>
          <a:p>
            <a:endParaRPr lang="tr-TR" altLang="tr-TR" dirty="0">
              <a:latin typeface="Century Gothic" panose="020B0502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8"/>
          <p:cNvPicPr>
            <a:picLocks noGrp="1" noChangeAspect="1"/>
          </p:cNvPicPr>
          <p:nvPr>
            <p:ph idx="1" hasCustomPrompt="1"/>
          </p:nvPr>
        </p:nvPicPr>
        <p:blipFill>
          <a:blip r:embed="rId1"/>
          <a:srcRect/>
          <a:stretch>
            <a:fillRect/>
          </a:stretch>
        </p:blipFill>
        <p:spPr>
          <a:xfrm>
            <a:off x="1187450" y="1341438"/>
            <a:ext cx="6673850" cy="4032250"/>
          </a:xfrm>
          <a:ln>
            <a:solidFill>
              <a:schemeClr val="accent1">
                <a:alpha val="100000"/>
              </a:schemeClr>
            </a:solidFill>
            <a:miter lim="800000"/>
            <a:headEnd/>
            <a:tailEnd/>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7"/>
          <p:cNvPicPr>
            <a:picLocks noGrp="1" noChangeAspect="1"/>
          </p:cNvPicPr>
          <p:nvPr>
            <p:ph hasCustomPrompt="1"/>
          </p:nvPr>
        </p:nvPicPr>
        <p:blipFill>
          <a:blip r:embed="rId1"/>
          <a:srcRect/>
          <a:stretch>
            <a:fillRect/>
          </a:stretch>
        </p:blipFill>
        <p:spPr>
          <a:xfrm>
            <a:off x="674688" y="274638"/>
            <a:ext cx="7794625" cy="5851525"/>
          </a:xfrm>
          <a:ln>
            <a:solidFill>
              <a:schemeClr val="accent1">
                <a:alpha val="100000"/>
              </a:schemeClr>
            </a:solidFill>
            <a:miter lim="800000"/>
            <a:headEnd/>
            <a:tailEnd/>
          </a:ln>
        </p:spPr>
      </p:pic>
      <p:sp>
        <p:nvSpPr>
          <p:cNvPr id="38915" name="Text Box 8"/>
          <p:cNvSpPr txBox="1"/>
          <p:nvPr/>
        </p:nvSpPr>
        <p:spPr>
          <a:xfrm>
            <a:off x="3492500" y="404813"/>
            <a:ext cx="4976813" cy="369887"/>
          </a:xfrm>
          <a:prstGeom prst="rect">
            <a:avLst/>
          </a:prstGeom>
          <a:noFill/>
          <a:ln w="9525">
            <a:noFill/>
          </a:ln>
        </p:spPr>
        <p:txBody>
          <a:bodyPr>
            <a:spAutoFit/>
          </a:bodyPr>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Suyun kanaldan, tarlaya alınmasını sağlar. </a:t>
            </a:r>
            <a:endParaRPr lang="tr-TR" altLang="en-US" b="1" dirty="0">
              <a:solidFill>
                <a:schemeClr val="bg1"/>
              </a:solidFill>
              <a:latin typeface="Arial" panose="020B0604020202020204" pitchFamily="34" charset="0"/>
              <a:ea typeface="ヒラギノ角ゴ Pro W3" pitchFamily="-106" charset="-128"/>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7"/>
          <p:cNvPicPr>
            <a:picLocks noGrp="1" noChangeAspect="1"/>
          </p:cNvPicPr>
          <p:nvPr>
            <p:ph idx="1" hasCustomPrompt="1"/>
          </p:nvPr>
        </p:nvPicPr>
        <p:blipFill>
          <a:blip r:embed="rId1"/>
          <a:srcRect/>
          <a:stretch>
            <a:fillRect/>
          </a:stretch>
        </p:blipFill>
        <p:spPr>
          <a:xfrm>
            <a:off x="822325" y="692150"/>
            <a:ext cx="7499350" cy="5616575"/>
          </a:xfrm>
          <a:ln>
            <a:solidFill>
              <a:schemeClr val="accent1">
                <a:alpha val="100000"/>
              </a:schemeClr>
            </a:solidFill>
            <a:miter lim="800000"/>
            <a:headEnd/>
            <a:tailEnd/>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Başlık 1"/>
          <p:cNvSpPr>
            <a:spLocks noGrp="1"/>
          </p:cNvSpPr>
          <p:nvPr>
            <p:ph type="title" hasCustomPrompt="1"/>
          </p:nvPr>
        </p:nvSpPr>
        <p:spPr>
          <a:xfrm>
            <a:off x="107950" y="549275"/>
            <a:ext cx="8677275" cy="1524000"/>
          </a:xfrm>
        </p:spPr>
        <p:txBody>
          <a:bodyPr vert="horz" lIns="91440" tIns="45720" rIns="91440" bIns="45720" rtlCol="0" anchor="ctr"/>
          <a:p>
            <a:pPr>
              <a:buNone/>
            </a:pPr>
            <a:r>
              <a:rPr lang="tr-TR" altLang="x-none" b="1" dirty="0">
                <a:solidFill>
                  <a:schemeClr val="accent1"/>
                </a:solidFill>
                <a:latin typeface="Times New Roman" panose="02020603050405020304" pitchFamily="18" charset="0"/>
                <a:cs typeface="Times New Roman" panose="02020603050405020304" pitchFamily="18" charset="0"/>
              </a:rPr>
              <a:t>C)</a:t>
            </a:r>
            <a:r>
              <a:rPr lang="tr-TR" altLang="en-US" b="1" dirty="0">
                <a:solidFill>
                  <a:schemeClr val="accent1"/>
                </a:solidFill>
                <a:latin typeface="Times New Roman" panose="02020603050405020304" pitchFamily="18" charset="0"/>
                <a:cs typeface="Times New Roman" panose="02020603050405020304" pitchFamily="18" charset="0"/>
              </a:rPr>
              <a:t> DÜŞÜK BASINÇLI BORU SİSTEMLERİ</a:t>
            </a:r>
            <a:br>
              <a:rPr lang="tr-TR" altLang="tr-TR" b="1" dirty="0">
                <a:latin typeface="Times New Roman" panose="02020603050405020304" pitchFamily="18" charset="0"/>
                <a:cs typeface="Times New Roman" panose="02020603050405020304" pitchFamily="18" charset="0"/>
              </a:rPr>
            </a:br>
            <a:endParaRPr lang="tr-TR" altLang="x-none" dirty="0">
              <a:latin typeface="Times New Roman" panose="02020603050405020304" pitchFamily="18" charset="0"/>
              <a:ea typeface="Times New Roman" panose="02020603050405020304" pitchFamily="18" charset="0"/>
            </a:endParaRPr>
          </a:p>
        </p:txBody>
      </p:sp>
      <p:sp>
        <p:nvSpPr>
          <p:cNvPr id="40963" name="İçerik Yer Tutucusu 2"/>
          <p:cNvSpPr>
            <a:spLocks noGrp="1"/>
          </p:cNvSpPr>
          <p:nvPr>
            <p:ph idx="1" hasCustomPrompt="1"/>
          </p:nvPr>
        </p:nvSpPr>
        <p:spPr>
          <a:xfrm>
            <a:off x="395288" y="1700213"/>
            <a:ext cx="8301037" cy="3768725"/>
          </a:xfrm>
          <a:ln/>
        </p:spPr>
        <p:txBody>
          <a:bodyPr vert="horz" wrap="square" lIns="91440" tIns="45720" rIns="91440" bIns="45720" anchor="ctr" anchorCtr="0"/>
          <a:p>
            <a:r>
              <a:rPr lang="tr-TR" altLang="en-US" b="1" dirty="0">
                <a:solidFill>
                  <a:srgbClr val="0000FF"/>
                </a:solidFill>
                <a:latin typeface="Arial" panose="020B0604020202020204" pitchFamily="34" charset="0"/>
                <a:ea typeface="ヒラギノ角ゴ Pro W3" pitchFamily="-106" charset="-128"/>
              </a:rPr>
              <a:t>	</a:t>
            </a:r>
            <a:r>
              <a:rPr lang="tr-TR" altLang="en-US" b="1" dirty="0">
                <a:solidFill>
                  <a:srgbClr val="000000"/>
                </a:solidFill>
                <a:latin typeface="Arial" panose="020B0604020202020204" pitchFamily="34" charset="0"/>
                <a:ea typeface="ヒラギノ角ゴ Pro W3" pitchFamily="-106" charset="-128"/>
              </a:rPr>
              <a:t>Bu sistemler yüzey sulama yöntemlerine hizmet ederler. Suyun kaynaktan alınması ve alanda dağıtılması düşük basınçlı borular ile yapılır. Suyun tarla parsellerine alımı ise baca ve vanalar ile sağlanır. Kullanılan borular genellikle A.Ç.B (Asbestli çimento boru) veya PVC (polivinil klorür)’ dir. Boru hatlarındaki basınç yükünün 6 m’ yi geçmesi istenmez. İstenen minimum basınç ise 2 m’ dir. </a:t>
            </a:r>
            <a:endParaRPr lang="tr-TR" altLang="en-US" b="1" dirty="0">
              <a:solidFill>
                <a:srgbClr val="000000"/>
              </a:solidFill>
              <a:latin typeface="Arial" panose="020B0604020202020204" pitchFamily="34" charset="0"/>
              <a:ea typeface="ヒラギノ角ゴ Pro W3" pitchFamily="-106" charset="-128"/>
            </a:endParaRPr>
          </a:p>
          <a:p>
            <a:endParaRPr lang="tr-TR" altLang="x-non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Başlık 1"/>
          <p:cNvSpPr>
            <a:spLocks noGrp="1"/>
          </p:cNvSpPr>
          <p:nvPr>
            <p:ph type="title" hasCustomPrompt="1"/>
          </p:nvPr>
        </p:nvSpPr>
        <p:spPr>
          <a:xfrm>
            <a:off x="-33337" y="0"/>
            <a:ext cx="9177338" cy="1524000"/>
          </a:xfrm>
        </p:spPr>
        <p:txBody>
          <a:bodyPr vert="horz" lIns="91440" tIns="45720" rIns="91440" bIns="45720" rtlCol="0" anchor="ctr">
            <a:normAutofit fontScale="90000"/>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smtClean="0">
                <a:ln w="3175" cmpd="sng">
                  <a:noFill/>
                </a:ln>
                <a:solidFill>
                  <a:schemeClr val="accent1"/>
                </a:solidFill>
                <a:effectLst/>
                <a:uLnTx/>
                <a:uFillTx/>
                <a:latin typeface="Arial" panose="020B0604020202020204" pitchFamily="34" charset="0"/>
                <a:ea typeface="ヒラギノ角ゴ Pro W3" pitchFamily="-106" charset="-128"/>
                <a:cs typeface="+mj-cs"/>
              </a:rPr>
              <a:t>DÜŞÜK BASINÇLI BORU SİSTEMLERİNİN AÇIK KANALLARA GÖRE AVANTAJLARI</a:t>
            </a:r>
            <a:br>
              <a:rPr kumimoji="0" lang="tr-TR" altLang="en-US" sz="3200" b="1" i="0" u="none" strike="noStrike" kern="1200" cap="all" spc="0" normalizeH="0" baseline="0" noProof="0" dirty="0" smtClean="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9050" y="2492375"/>
            <a:ext cx="9124950" cy="2687638"/>
          </a:xfrm>
        </p:spPr>
        <p:txBody>
          <a:bodyPr vert="horz" wrap="square" lIns="91440" tIns="45720" rIns="91440" bIns="45720" numCol="1" anchor="ctr" anchorCtr="0" compatLnSpc="1"/>
          <a:lstStyle/>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1)Sistem basınçlı olduğundan bayır yukarı eğimde bile su iletimi  sağlanabilir. </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2) Açık kanallar gibi tesviye eğrilerini takip etme zorunluluğu  olmadığından, sulama suyu tarla parsellerine en kısa yoldan ulaştırılabilir. </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3) Sızma kayıpları yok denecek kadar azdır. Dolayısıyla su iletim randımanı % 100 alınabilir. </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4) Borular gömülü olduğundan su iletim güzergahının üzerinde bile tarım yapılabilir. </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5) Baca ve vana gibi unsurlar ile sulama suyu kontrollü bir biçimde ve kolaylıkla tarlaya alınabilir.</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rPr>
              <a:t>6) Bakım ve onarım giderleri oldukça düşüktür. </a:t>
            </a:r>
            <a:endParaRPr kumimoji="0" lang="tr-TR" altLang="en-US" sz="2000" b="1" i="0" u="none" strike="noStrike" kern="1200" cap="none" spc="0" normalizeH="0" baseline="0" noProof="0" dirty="0" smtClean="0">
              <a:ln>
                <a:noFill/>
              </a:ln>
              <a:solidFill>
                <a:schemeClr val="bg1"/>
              </a:solidFill>
              <a:effectLst/>
              <a:uLnTx/>
              <a:uFillTx/>
              <a:latin typeface="Arial" panose="020B0604020202020204" pitchFamily="34" charset="0"/>
              <a:ea typeface="ヒラギノ角ゴ Pro W3" pitchFamily="-106" charset="-128"/>
              <a:cs typeface="+mn-cs"/>
            </a:endParaRP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Başlık 1"/>
          <p:cNvSpPr>
            <a:spLocks noGrp="1"/>
          </p:cNvSpPr>
          <p:nvPr>
            <p:ph type="title" hasCustomPrompt="1"/>
          </p:nvPr>
        </p:nvSpPr>
        <p:spPr>
          <a:xfrm>
            <a:off x="250825" y="0"/>
            <a:ext cx="6554788" cy="1524000"/>
          </a:xfrm>
        </p:spPr>
        <p:txBody>
          <a:bodyPr vert="horz" lIns="91440" tIns="45720" rIns="91440" bIns="45720" rtlCol="0" anchor="ctr">
            <a:norm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smtClean="0">
                <a:ln w="3175" cmpd="sng">
                  <a:noFill/>
                </a:ln>
                <a:solidFill>
                  <a:schemeClr val="accent1"/>
                </a:solidFill>
                <a:effectLst/>
                <a:uLnTx/>
                <a:uFillTx/>
                <a:latin typeface="Arial" panose="020B0604020202020204" pitchFamily="34" charset="0"/>
                <a:ea typeface="ヒラギノ角ゴ Pro W3" pitchFamily="-106" charset="-128"/>
                <a:cs typeface="+mj-cs"/>
              </a:rPr>
              <a:t>               DEZAVANTAJLARI</a:t>
            </a:r>
            <a:br>
              <a:rPr kumimoji="0" lang="tr-TR" altLang="en-US" sz="3200" b="1" i="0" u="none" strike="noStrike" kern="1200" cap="all" spc="0" normalizeH="0" baseline="0" noProof="0" dirty="0" smtClean="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79388" y="1700213"/>
            <a:ext cx="8785225" cy="3768725"/>
          </a:xfrm>
        </p:spPr>
        <p:txBody>
          <a:bodyPr vert="horz" wrap="square" lIns="91440" tIns="45720" rIns="91440" bIns="45720" numCol="1" anchor="ctr" anchorCtr="0" compatLnSpc="1"/>
          <a:lstStyle/>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1) İlk yatırım masrafları oldukça yüksektir. </a:t>
            </a:r>
            <a:endPar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2) Gerekli işletme basıncı pompa birimi ile sağlanıyor ise enerji masrafları yüksek olacaktır. </a:t>
            </a:r>
            <a:endPar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3) Sulama suyu fazla miktarda </a:t>
            </a:r>
            <a:r>
              <a:rPr kumimoji="0" lang="tr-TR" altLang="en-US" sz="2000" b="1" i="0" u="none" strike="noStrike" kern="1200" cap="none" spc="0" normalizeH="0" baseline="0" noProof="0" dirty="0" err="1" smtClean="0">
                <a:ln>
                  <a:noFill/>
                </a:ln>
                <a:solidFill>
                  <a:srgbClr val="000000"/>
                </a:solidFill>
                <a:effectLst/>
                <a:uLnTx/>
                <a:uFillTx/>
                <a:latin typeface="Arial" panose="020B0604020202020204" pitchFamily="34" charset="0"/>
                <a:ea typeface="ヒラギノ角ゴ Pro W3" pitchFamily="-106" charset="-128"/>
                <a:cs typeface="+mn-cs"/>
              </a:rPr>
              <a:t>sediment</a:t>
            </a: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 içeriyorsa, bu </a:t>
            </a:r>
            <a:r>
              <a:rPr kumimoji="0" lang="tr-TR" altLang="en-US" sz="2000" b="1" i="0" u="none" strike="noStrike" kern="1200" cap="none" spc="0" normalizeH="0" baseline="0" noProof="0" dirty="0" err="1" smtClean="0">
                <a:ln>
                  <a:noFill/>
                </a:ln>
                <a:solidFill>
                  <a:srgbClr val="000000"/>
                </a:solidFill>
                <a:effectLst/>
                <a:uLnTx/>
                <a:uFillTx/>
                <a:latin typeface="Arial" panose="020B0604020202020204" pitchFamily="34" charset="0"/>
                <a:ea typeface="ヒラギノ角ゴ Pro W3" pitchFamily="-106" charset="-128"/>
                <a:cs typeface="+mn-cs"/>
              </a:rPr>
              <a:t>sedimentin</a:t>
            </a: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 boru hatları içine girerek çökelmesiyle hatların tıkanmasını önlemek amacıyla söz konusu çözelti malzemesinin hatta girmeden önce tutabilmesi için gerekli mühendislik yapıları ilave maliyet getirir. </a:t>
            </a:r>
            <a:endPar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endParaRP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rPr>
              <a:t>4)  Sistem gömülü ve sabit olduğundan sabit bir tarım gerektirir. </a:t>
            </a:r>
            <a:endParaRPr kumimoji="0" lang="tr-TR"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ヒラギノ角ゴ Pro W3" pitchFamily="-106" charset="-128"/>
              <a:cs typeface="+mn-cs"/>
            </a:endParaRP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2"/>
          <p:cNvPicPr>
            <a:picLocks noChangeAspect="1"/>
          </p:cNvPicPr>
          <p:nvPr/>
        </p:nvPicPr>
        <p:blipFill>
          <a:blip r:embed="rId1"/>
          <a:srcRect l="15382" t="28505" r="16666" b="25912"/>
          <a:stretch>
            <a:fillRect/>
          </a:stretch>
        </p:blipFill>
        <p:spPr>
          <a:xfrm>
            <a:off x="204788" y="765175"/>
            <a:ext cx="8759825" cy="5472113"/>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5"/>
          <p:cNvPicPr>
            <a:picLocks noGrp="1" noChangeAspect="1"/>
          </p:cNvPicPr>
          <p:nvPr>
            <p:ph type="title" hasCustomPrompt="1"/>
          </p:nvPr>
        </p:nvPicPr>
        <p:blipFill>
          <a:blip r:embed="rId1"/>
          <a:srcRect/>
          <a:stretch>
            <a:fillRect/>
          </a:stretch>
        </p:blipFill>
        <p:spPr>
          <a:xfrm>
            <a:off x="673100" y="274638"/>
            <a:ext cx="7797800" cy="5851525"/>
          </a:xfr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İçerik Yer Tutucusu 2"/>
          <p:cNvSpPr>
            <a:spLocks noGrp="1"/>
          </p:cNvSpPr>
          <p:nvPr>
            <p:ph idx="1" hasCustomPrompt="1"/>
          </p:nvPr>
        </p:nvSpPr>
        <p:spPr>
          <a:xfrm>
            <a:off x="395288" y="533400"/>
            <a:ext cx="8286750" cy="2751138"/>
          </a:xfrm>
        </p:spPr>
        <p:txBody>
          <a:bodyPr vert="horz" wrap="square" lIns="91440" tIns="45720" rIns="91440" bIns="45720" numCol="1" anchor="ctr" anchorCtr="0" compatLnSpc="1"/>
          <a:p>
            <a:pPr marL="0" indent="0" eaLnBrk="1" hangingPunct="1">
              <a:lnSpc>
                <a:spcPct val="120000"/>
              </a:lnSpc>
              <a:spcBef>
                <a:spcPct val="50000"/>
              </a:spcBef>
              <a:buNone/>
            </a:pPr>
            <a:r>
              <a:rPr lang="tr-TR" altLang="en-US" b="1" dirty="0">
                <a:solidFill>
                  <a:schemeClr val="accent1"/>
                </a:solidFill>
                <a:latin typeface="Arial" panose="020B0604020202020204" pitchFamily="34" charset="0"/>
                <a:ea typeface="ヒラギノ角ゴ Pro W3" pitchFamily="-106" charset="-128"/>
              </a:rPr>
              <a:t>1) İLETİM UNSURLARI</a:t>
            </a:r>
            <a:endParaRPr lang="tr-TR" altLang="en-US" b="1" dirty="0">
              <a:solidFill>
                <a:schemeClr val="accent1"/>
              </a:solidFill>
              <a:latin typeface="Arial" panose="020B0604020202020204" pitchFamily="34" charset="0"/>
              <a:ea typeface="ヒラギノ角ゴ Pro W3" pitchFamily="-106" charset="-128"/>
            </a:endParaRPr>
          </a:p>
          <a:p>
            <a:pPr marL="0" indent="0" algn="just" eaLnBrk="1" hangingPunct="1">
              <a:lnSpc>
                <a:spcPct val="120000"/>
              </a:lnSpc>
              <a:spcBef>
                <a:spcPct val="50000"/>
              </a:spcBef>
              <a:buNone/>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Ana ve Lateral boru hatları: </a:t>
            </a:r>
            <a:r>
              <a:rPr lang="tr-TR" altLang="en-US" b="1" dirty="0">
                <a:solidFill>
                  <a:srgbClr val="000000"/>
                </a:solidFill>
                <a:latin typeface="Arial" panose="020B0604020202020204" pitchFamily="34" charset="0"/>
                <a:ea typeface="ヒラギノ角ゴ Pro W3" pitchFamily="-106" charset="-128"/>
              </a:rPr>
              <a:t>Genellikle A.Ç.B ve PVC borulardan oluşturulur. İşletme basınçları en az 2.5 atm’e dayanıklı olmalıdır. Boru çapları 150-600 mm arasında değişir, boruların gömü derinliği rakım ile ilişkilidir. Eğer rakım 1000 m ve altında ise boruların gömü derinliği 80 – 100 cm, 1000 m’ den daha yüksek ise 100-125 cm olmalıdır. </a:t>
            </a:r>
            <a:endParaRPr lang="tr-TR" altLang="en-US" b="1" dirty="0">
              <a:solidFill>
                <a:srgbClr val="000000"/>
              </a:solidFill>
              <a:latin typeface="Arial" panose="020B0604020202020204" pitchFamily="34" charset="0"/>
              <a:ea typeface="ヒラギノ角ゴ Pro W3" pitchFamily="-106" charset="-128"/>
            </a:endParaRPr>
          </a:p>
          <a:p>
            <a:pPr marL="0" indent="0"/>
            <a:endParaRPr lang="tr-TR" altLang="x-none" dirty="0"/>
          </a:p>
        </p:txBody>
      </p:sp>
      <p:sp>
        <p:nvSpPr>
          <p:cNvPr id="46083" name="Metin kutusu 3"/>
          <p:cNvSpPr txBox="1"/>
          <p:nvPr/>
        </p:nvSpPr>
        <p:spPr>
          <a:xfrm>
            <a:off x="323850" y="3284538"/>
            <a:ext cx="8604250" cy="3028950"/>
          </a:xfrm>
          <a:prstGeom prst="rect">
            <a:avLst/>
          </a:prstGeom>
          <a:noFill/>
          <a:ln w="9525">
            <a:noFill/>
          </a:ln>
        </p:spPr>
        <p:txBody>
          <a:bodyPr>
            <a:spAutoFit/>
          </a:bodyPr>
          <a:p>
            <a:pPr eaLnBrk="1" hangingPunct="1">
              <a:lnSpc>
                <a:spcPct val="130000"/>
              </a:lnSpc>
              <a:spcBef>
                <a:spcPct val="50000"/>
              </a:spcBef>
            </a:pPr>
            <a:r>
              <a:rPr lang="tr-TR" altLang="en-US" b="1" dirty="0">
                <a:solidFill>
                  <a:schemeClr val="accent1"/>
                </a:solidFill>
                <a:latin typeface="Arial" panose="020B0604020202020204" pitchFamily="34" charset="0"/>
                <a:ea typeface="ヒラギノ角ゴ Pro W3" pitchFamily="-106" charset="-128"/>
              </a:rPr>
              <a:t>2)  KONTROL UNSURLARI</a:t>
            </a:r>
            <a:endParaRPr lang="tr-TR" altLang="en-US" b="1" dirty="0">
              <a:solidFill>
                <a:schemeClr val="accent1"/>
              </a:solidFill>
              <a:latin typeface="Arial" panose="020B0604020202020204" pitchFamily="34" charset="0"/>
              <a:ea typeface="ヒラギノ角ゴ Pro W3" pitchFamily="-106" charset="-128"/>
            </a:endParaRPr>
          </a:p>
          <a:p>
            <a:pPr algn="just" eaLnBrk="1" hangingPunct="1">
              <a:lnSpc>
                <a:spcPct val="130000"/>
              </a:lnSpc>
              <a:spcBef>
                <a:spcPct val="50000"/>
              </a:spcBef>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Su alma bacaları: </a:t>
            </a:r>
            <a:r>
              <a:rPr lang="tr-TR" altLang="en-US" b="1" dirty="0">
                <a:solidFill>
                  <a:srgbClr val="000000"/>
                </a:solidFill>
                <a:latin typeface="Arial" panose="020B0604020202020204" pitchFamily="34" charset="0"/>
                <a:ea typeface="ヒラギノ角ゴ Pro W3" pitchFamily="-106" charset="-128"/>
              </a:rPr>
              <a:t>Basıncın yerçekimi ile sağlandığı koşullarda kullanılır. Eğer gerekli işletme basıncı bir pompa birimi ile sağlanıyorsa bu yapılar pompa bacası olarak adlandırılır. Pompa basıncının işlevi pompa titreşimlerini, dalgalanmalarını ve gerektiğinden fazla olan basıncı suyun boru hattına girmesinden önce düzenlemek ve iletim hattında düzgün bir akış </a:t>
            </a:r>
            <a:r>
              <a:rPr lang="tr-TR" altLang="en-US" b="1" dirty="0">
                <a:solidFill>
                  <a:schemeClr val="bg1"/>
                </a:solidFill>
                <a:latin typeface="Arial" panose="020B0604020202020204" pitchFamily="34" charset="0"/>
                <a:ea typeface="ヒラギノ角ゴ Pro W3" pitchFamily="-106" charset="-128"/>
              </a:rPr>
              <a:t>sağlamaktadır. </a:t>
            </a:r>
            <a:endParaRPr lang="tr-TR" altLang="en-US" b="1" dirty="0">
              <a:solidFill>
                <a:schemeClr val="bg1"/>
              </a:solidFill>
              <a:latin typeface="Arial" panose="020B0604020202020204" pitchFamily="34" charset="0"/>
              <a:ea typeface="ヒラギノ角ゴ Pro W3" pitchFamily="-106" charset="-128"/>
            </a:endParaRPr>
          </a:p>
          <a:p>
            <a:endParaRPr lang="tr-TR" altLang="x-none"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9" name="Rectangle 3"/>
          <p:cNvSpPr>
            <a:spLocks noGrp="1" noChangeArrowheads="1"/>
          </p:cNvSpPr>
          <p:nvPr>
            <p:ph idx="1" hasCustomPrompt="1"/>
          </p:nvPr>
        </p:nvSpPr>
        <p:spPr>
          <a:xfrm>
            <a:off x="457200" y="477838"/>
            <a:ext cx="8229600" cy="2519363"/>
          </a:xfrm>
        </p:spPr>
        <p:txBody>
          <a:bodyPr vert="horz" wrap="square" lIns="91440" tIns="45720" rIns="91440" bIns="45720" numCol="1" rtlCol="0" anchor="ctr" anchorCtr="0" compatLnSpc="1"/>
          <a:p>
            <a:pPr lvl="1" algn="just" eaLnBrk="1" hangingPunct="1">
              <a:lnSpc>
                <a:spcPct val="110000"/>
              </a:lnSpc>
              <a:buClr>
                <a:srgbClr val="7E367E"/>
              </a:buClr>
            </a:pPr>
            <a:r>
              <a:rPr lang="tr-TR" altLang="en-US" sz="1600" b="1" dirty="0">
                <a:solidFill>
                  <a:schemeClr val="bg1"/>
                </a:solidFill>
              </a:rPr>
              <a:t>Yüzey sulama yöntemlerinin uygulanacağı arazi yüzeyinin düzensiz olması nedeniyle  bazı noktalar yetersiz bazı noktalar aşırı su alır. Her iki durumda da önemli düzeyde verim azalması gözlenir. Sulama suyunun fazlaca uygulandığı alçak noktalarda taban suyu, tuzluluk ve sodyumluluk kaçınılmaz sonuçlardır. Eğimi yüksek olan alanlarda erozyonun oluşması mutlaktır. </a:t>
            </a:r>
            <a:endParaRPr lang="tr-TR" altLang="en-US" sz="1600" b="1" dirty="0">
              <a:solidFill>
                <a:schemeClr val="bg1"/>
              </a:solidFill>
            </a:endParaRPr>
          </a:p>
          <a:p>
            <a:pPr lvl="1" algn="just" eaLnBrk="1" hangingPunct="1">
              <a:lnSpc>
                <a:spcPct val="110000"/>
              </a:lnSpc>
              <a:buClr>
                <a:srgbClr val="7E367E"/>
              </a:buClr>
            </a:pPr>
            <a:r>
              <a:rPr lang="tr-TR" altLang="en-US" sz="1600" b="1" dirty="0">
                <a:solidFill>
                  <a:schemeClr val="bg1"/>
                </a:solidFill>
              </a:rPr>
              <a:t>Bu sorunların giderilmesi ve hedeflenen düzeyde bir sulama yapılabilmesi için arazinin sulamaya hazırlanması gerekir.  </a:t>
            </a:r>
            <a:endParaRPr lang="en-US" altLang="en-US" sz="1600" b="1" dirty="0">
              <a:solidFill>
                <a:schemeClr val="bg1"/>
              </a:solidFill>
            </a:endParaRPr>
          </a:p>
        </p:txBody>
      </p:sp>
      <p:sp>
        <p:nvSpPr>
          <p:cNvPr id="101380" name="Line 4"/>
          <p:cNvSpPr/>
          <p:nvPr/>
        </p:nvSpPr>
        <p:spPr>
          <a:xfrm>
            <a:off x="1619250" y="3284538"/>
            <a:ext cx="5689600" cy="0"/>
          </a:xfrm>
          <a:prstGeom prst="line">
            <a:avLst/>
          </a:prstGeom>
          <a:ln w="38100" cap="flat" cmpd="sng">
            <a:solidFill>
              <a:srgbClr val="800080"/>
            </a:solidFill>
            <a:prstDash val="solid"/>
            <a:headEnd type="none" w="med" len="med"/>
            <a:tailEnd type="none" w="med" len="med"/>
          </a:ln>
        </p:spPr>
      </p:sp>
      <p:sp>
        <p:nvSpPr>
          <p:cNvPr id="101381" name="Line 5"/>
          <p:cNvSpPr>
            <a:spLocks noChangeShapeType="1"/>
          </p:cNvSpPr>
          <p:nvPr/>
        </p:nvSpPr>
        <p:spPr bwMode="auto">
          <a:xfrm>
            <a:off x="1619250" y="3068638"/>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2" name="Line 6"/>
          <p:cNvSpPr>
            <a:spLocks noChangeShapeType="1"/>
          </p:cNvSpPr>
          <p:nvPr/>
        </p:nvSpPr>
        <p:spPr bwMode="auto">
          <a:xfrm>
            <a:off x="1619250" y="3068638"/>
            <a:ext cx="0" cy="2808288"/>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3" name="Line 7"/>
          <p:cNvSpPr>
            <a:spLocks noChangeShapeType="1"/>
          </p:cNvSpPr>
          <p:nvPr/>
        </p:nvSpPr>
        <p:spPr bwMode="auto">
          <a:xfrm>
            <a:off x="1619250" y="4292600"/>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4" name="Line 8"/>
          <p:cNvSpPr>
            <a:spLocks noChangeShapeType="1"/>
          </p:cNvSpPr>
          <p:nvPr/>
        </p:nvSpPr>
        <p:spPr bwMode="auto">
          <a:xfrm>
            <a:off x="7308850" y="3068638"/>
            <a:ext cx="0" cy="12239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6" name="Arc 10"/>
          <p:cNvSpPr/>
          <p:nvPr/>
        </p:nvSpPr>
        <p:spPr bwMode="auto">
          <a:xfrm rot="4616836">
            <a:off x="3747294" y="1102519"/>
            <a:ext cx="1411288" cy="5927725"/>
          </a:xfrm>
          <a:custGeom>
            <a:avLst/>
            <a:gdLst>
              <a:gd name="T0" fmla="*/ 2147483646 w 21600"/>
              <a:gd name="T1" fmla="*/ 0 h 33847"/>
              <a:gd name="T2" fmla="*/ 2147483646 w 21600"/>
              <a:gd name="T3" fmla="*/ 2147483646 h 33847"/>
              <a:gd name="T4" fmla="*/ 0 w 21600"/>
              <a:gd name="T5" fmla="*/ 2147483646 h 33847"/>
              <a:gd name="T6" fmla="*/ 0 60000 65536"/>
              <a:gd name="T7" fmla="*/ 0 60000 65536"/>
              <a:gd name="T8" fmla="*/ 0 60000 65536"/>
              <a:gd name="T9" fmla="*/ 0 w 21600"/>
              <a:gd name="T10" fmla="*/ 0 h 33847"/>
              <a:gd name="T11" fmla="*/ 21600 w 21600"/>
              <a:gd name="T12" fmla="*/ 33847 h 33847"/>
            </a:gdLst>
            <a:ahLst/>
            <a:cxnLst>
              <a:cxn ang="T6">
                <a:pos x="T0" y="T1"/>
              </a:cxn>
              <a:cxn ang="T7">
                <a:pos x="T2" y="T3"/>
              </a:cxn>
              <a:cxn ang="T8">
                <a:pos x="T4" y="T5"/>
              </a:cxn>
            </a:cxnLst>
            <a:rect l="T9" t="T10" r="T11" b="T12"/>
            <a:pathLst>
              <a:path w="21600" h="33847" fill="none" extrusionOk="0">
                <a:moveTo>
                  <a:pt x="9242" y="0"/>
                </a:moveTo>
                <a:cubicBezTo>
                  <a:pt x="16788" y="3572"/>
                  <a:pt x="21600" y="11174"/>
                  <a:pt x="21600" y="19523"/>
                </a:cubicBezTo>
                <a:cubicBezTo>
                  <a:pt x="21600" y="24801"/>
                  <a:pt x="19667" y="29896"/>
                  <a:pt x="16167" y="33847"/>
                </a:cubicBezTo>
              </a:path>
              <a:path w="21600" h="33847" stroke="0" extrusionOk="0">
                <a:moveTo>
                  <a:pt x="9242" y="0"/>
                </a:moveTo>
                <a:cubicBezTo>
                  <a:pt x="16788" y="3572"/>
                  <a:pt x="21600" y="11174"/>
                  <a:pt x="21600" y="19523"/>
                </a:cubicBezTo>
                <a:cubicBezTo>
                  <a:pt x="21600" y="24801"/>
                  <a:pt x="19667" y="29896"/>
                  <a:pt x="16167" y="33847"/>
                </a:cubicBezTo>
                <a:lnTo>
                  <a:pt x="0" y="19523"/>
                </a:lnTo>
                <a:lnTo>
                  <a:pt x="9242" y="0"/>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7" name="Line 11"/>
          <p:cNvSpPr>
            <a:spLocks noChangeShapeType="1"/>
          </p:cNvSpPr>
          <p:nvPr/>
        </p:nvSpPr>
        <p:spPr bwMode="auto">
          <a:xfrm>
            <a:off x="5940425" y="3284538"/>
            <a:ext cx="0" cy="10080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8" name="Line 12"/>
          <p:cNvSpPr/>
          <p:nvPr/>
        </p:nvSpPr>
        <p:spPr>
          <a:xfrm>
            <a:off x="2339975" y="3055938"/>
            <a:ext cx="0" cy="288925"/>
          </a:xfrm>
          <a:prstGeom prst="line">
            <a:avLst/>
          </a:prstGeom>
          <a:ln w="9525" cap="flat" cmpd="sng">
            <a:solidFill>
              <a:srgbClr val="0000FF"/>
            </a:solidFill>
            <a:prstDash val="solid"/>
            <a:headEnd type="triangle" w="med" len="med"/>
            <a:tailEnd type="triangle" w="med" len="med"/>
          </a:ln>
        </p:spPr>
      </p:sp>
      <p:sp>
        <p:nvSpPr>
          <p:cNvPr id="101389" name="Text Box 13"/>
          <p:cNvSpPr txBox="1">
            <a:spLocks noChangeArrowheads="1"/>
          </p:cNvSpPr>
          <p:nvPr/>
        </p:nvSpPr>
        <p:spPr bwMode="auto">
          <a:xfrm>
            <a:off x="2411413" y="30051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d</a:t>
            </a:r>
            <a:r>
              <a:rPr kumimoji="0" lang="tr-TR" altLang="en-US" sz="1400" b="1" i="0" u="none" strike="noStrike" kern="1200" cap="none" spc="0" normalizeH="0" baseline="-2500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n</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0" name="Text Box 14"/>
          <p:cNvSpPr txBox="1">
            <a:spLocks noChangeArrowheads="1"/>
          </p:cNvSpPr>
          <p:nvPr/>
        </p:nvSpPr>
        <p:spPr bwMode="auto">
          <a:xfrm>
            <a:off x="4068763" y="30178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L</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2" name="Line 16"/>
          <p:cNvSpPr/>
          <p:nvPr/>
        </p:nvSpPr>
        <p:spPr>
          <a:xfrm>
            <a:off x="323850" y="3284538"/>
            <a:ext cx="1079500" cy="0"/>
          </a:xfrm>
          <a:prstGeom prst="line">
            <a:avLst/>
          </a:prstGeom>
          <a:ln w="31750" cap="flat" cmpd="sng">
            <a:solidFill>
              <a:srgbClr val="0000FF"/>
            </a:solidFill>
            <a:prstDash val="solid"/>
            <a:headEnd type="none" w="med" len="med"/>
            <a:tailEnd type="triangle" w="med" len="med"/>
          </a:ln>
        </p:spPr>
      </p:sp>
      <p:sp>
        <p:nvSpPr>
          <p:cNvPr id="101393" name="Text Box 17"/>
          <p:cNvSpPr txBox="1">
            <a:spLocks noChangeArrowheads="1"/>
          </p:cNvSpPr>
          <p:nvPr/>
        </p:nvSpPr>
        <p:spPr bwMode="auto">
          <a:xfrm>
            <a:off x="211138" y="2908300"/>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Sulama kanalı</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5" name="Line 19"/>
          <p:cNvSpPr>
            <a:spLocks noChangeShapeType="1"/>
          </p:cNvSpPr>
          <p:nvPr/>
        </p:nvSpPr>
        <p:spPr bwMode="auto">
          <a:xfrm flipH="1">
            <a:off x="1619250" y="3284538"/>
            <a:ext cx="431800" cy="720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6" name="Line 20"/>
          <p:cNvSpPr>
            <a:spLocks noChangeShapeType="1"/>
          </p:cNvSpPr>
          <p:nvPr/>
        </p:nvSpPr>
        <p:spPr bwMode="auto">
          <a:xfrm flipH="1">
            <a:off x="1908175" y="3284538"/>
            <a:ext cx="576263" cy="9366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7" name="Line 21"/>
          <p:cNvSpPr>
            <a:spLocks noChangeShapeType="1"/>
          </p:cNvSpPr>
          <p:nvPr/>
        </p:nvSpPr>
        <p:spPr bwMode="auto">
          <a:xfrm flipH="1">
            <a:off x="21955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8" name="Line 22"/>
          <p:cNvSpPr>
            <a:spLocks noChangeShapeType="1"/>
          </p:cNvSpPr>
          <p:nvPr/>
        </p:nvSpPr>
        <p:spPr bwMode="auto">
          <a:xfrm flipH="1">
            <a:off x="25558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9" name="Line 23"/>
          <p:cNvSpPr>
            <a:spLocks noChangeShapeType="1"/>
          </p:cNvSpPr>
          <p:nvPr/>
        </p:nvSpPr>
        <p:spPr bwMode="auto">
          <a:xfrm flipH="1">
            <a:off x="29876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0" name="Line 24"/>
          <p:cNvSpPr>
            <a:spLocks noChangeShapeType="1"/>
          </p:cNvSpPr>
          <p:nvPr/>
        </p:nvSpPr>
        <p:spPr bwMode="auto">
          <a:xfrm flipH="1">
            <a:off x="33480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1" name="Line 25"/>
          <p:cNvSpPr>
            <a:spLocks noChangeShapeType="1"/>
          </p:cNvSpPr>
          <p:nvPr/>
        </p:nvSpPr>
        <p:spPr bwMode="auto">
          <a:xfrm flipH="1">
            <a:off x="3708400"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2" name="Line 26"/>
          <p:cNvSpPr>
            <a:spLocks noChangeShapeType="1"/>
          </p:cNvSpPr>
          <p:nvPr/>
        </p:nvSpPr>
        <p:spPr bwMode="auto">
          <a:xfrm flipH="1">
            <a:off x="41386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3" name="Line 27"/>
          <p:cNvSpPr>
            <a:spLocks noChangeShapeType="1"/>
          </p:cNvSpPr>
          <p:nvPr/>
        </p:nvSpPr>
        <p:spPr bwMode="auto">
          <a:xfrm flipH="1">
            <a:off x="44989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4" name="Line 28"/>
          <p:cNvSpPr>
            <a:spLocks noChangeShapeType="1"/>
          </p:cNvSpPr>
          <p:nvPr/>
        </p:nvSpPr>
        <p:spPr bwMode="auto">
          <a:xfrm flipH="1">
            <a:off x="48593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5" name="Line 29"/>
          <p:cNvSpPr>
            <a:spLocks noChangeShapeType="1"/>
          </p:cNvSpPr>
          <p:nvPr/>
        </p:nvSpPr>
        <p:spPr bwMode="auto">
          <a:xfrm flipH="1">
            <a:off x="529272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8" name="Line 32"/>
          <p:cNvSpPr>
            <a:spLocks noChangeShapeType="1"/>
          </p:cNvSpPr>
          <p:nvPr/>
        </p:nvSpPr>
        <p:spPr bwMode="auto">
          <a:xfrm>
            <a:off x="1619250" y="4292600"/>
            <a:ext cx="649288"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9" name="Line 33"/>
          <p:cNvSpPr>
            <a:spLocks noChangeShapeType="1"/>
          </p:cNvSpPr>
          <p:nvPr/>
        </p:nvSpPr>
        <p:spPr bwMode="auto">
          <a:xfrm>
            <a:off x="2124075" y="4292600"/>
            <a:ext cx="576263"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0" name="Line 34"/>
          <p:cNvSpPr>
            <a:spLocks noChangeShapeType="1"/>
          </p:cNvSpPr>
          <p:nvPr/>
        </p:nvSpPr>
        <p:spPr bwMode="auto">
          <a:xfrm>
            <a:off x="2627313" y="4292600"/>
            <a:ext cx="504825"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1" name="Line 35"/>
          <p:cNvSpPr>
            <a:spLocks noChangeShapeType="1"/>
          </p:cNvSpPr>
          <p:nvPr/>
        </p:nvSpPr>
        <p:spPr bwMode="auto">
          <a:xfrm>
            <a:off x="3025775" y="4292600"/>
            <a:ext cx="538163"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2" name="Line 36"/>
          <p:cNvSpPr>
            <a:spLocks noChangeShapeType="1"/>
          </p:cNvSpPr>
          <p:nvPr/>
        </p:nvSpPr>
        <p:spPr bwMode="auto">
          <a:xfrm>
            <a:off x="3495675" y="4292600"/>
            <a:ext cx="431800" cy="5762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7" name="Text Box 31"/>
          <p:cNvSpPr txBox="1">
            <a:spLocks noChangeArrowheads="1"/>
          </p:cNvSpPr>
          <p:nvPr/>
        </p:nvSpPr>
        <p:spPr bwMode="auto">
          <a:xfrm>
            <a:off x="2771775" y="4508500"/>
            <a:ext cx="1439863" cy="304800"/>
          </a:xfrm>
          <a:prstGeom prst="rect">
            <a:avLst/>
          </a:prstGeom>
          <a:noFill/>
          <a:ln>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stStyle>
          <a:p>
            <a:pPr marL="0" lvl="0" indent="0" eaLnBrk="1" hangingPunct="1">
              <a:spcBef>
                <a:spcPct val="50000"/>
              </a:spcBef>
              <a:spcAft>
                <a:spcPct val="0"/>
              </a:spcAft>
              <a:buClrTx/>
              <a:buSzTx/>
              <a:buFontTx/>
              <a:buNone/>
            </a:pPr>
            <a:r>
              <a:rPr lang="tr-TR" altLang="en-US" sz="1400" b="1" dirty="0">
                <a:solidFill>
                  <a:srgbClr val="590502"/>
                </a:solidFill>
                <a:latin typeface="Arial" panose="020B0604020202020204" pitchFamily="34" charset="0"/>
                <a:ea typeface="ヒラギノ角ゴ Pro W3" pitchFamily="-106" charset="-128"/>
              </a:rPr>
              <a:t>Aşırı sulama</a:t>
            </a:r>
            <a:endParaRPr lang="en-US" altLang="en-US" sz="1400" b="1" dirty="0">
              <a:solidFill>
                <a:srgbClr val="590502"/>
              </a:solidFill>
              <a:latin typeface="Arial" panose="020B0604020202020204" pitchFamily="34" charset="0"/>
              <a:ea typeface="ヒラギノ角ゴ Pro W3" pitchFamily="-106" charset="-128"/>
            </a:endParaRPr>
          </a:p>
        </p:txBody>
      </p:sp>
      <p:sp>
        <p:nvSpPr>
          <p:cNvPr id="101413" name="Line 37"/>
          <p:cNvSpPr>
            <a:spLocks noChangeShapeType="1"/>
          </p:cNvSpPr>
          <p:nvPr/>
        </p:nvSpPr>
        <p:spPr bwMode="auto">
          <a:xfrm>
            <a:off x="3902075" y="4292600"/>
            <a:ext cx="360363" cy="5048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4" name="Line 38"/>
          <p:cNvSpPr>
            <a:spLocks noChangeShapeType="1"/>
          </p:cNvSpPr>
          <p:nvPr/>
        </p:nvSpPr>
        <p:spPr bwMode="auto">
          <a:xfrm>
            <a:off x="4287838" y="4292600"/>
            <a:ext cx="360362" cy="431800"/>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5" name="Line 39"/>
          <p:cNvSpPr>
            <a:spLocks noChangeShapeType="1"/>
          </p:cNvSpPr>
          <p:nvPr/>
        </p:nvSpPr>
        <p:spPr bwMode="auto">
          <a:xfrm>
            <a:off x="4668838" y="43053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6" name="Line 40"/>
          <p:cNvSpPr>
            <a:spLocks noChangeShapeType="1"/>
          </p:cNvSpPr>
          <p:nvPr/>
        </p:nvSpPr>
        <p:spPr bwMode="auto">
          <a:xfrm>
            <a:off x="5003800" y="42926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7" name="AutoShape 41"/>
          <p:cNvSpPr/>
          <p:nvPr/>
        </p:nvSpPr>
        <p:spPr>
          <a:xfrm>
            <a:off x="7380288" y="3284538"/>
            <a:ext cx="152400" cy="914400"/>
          </a:xfrm>
          <a:prstGeom prst="rightBrace">
            <a:avLst>
              <a:gd name="adj1" fmla="val 50000"/>
              <a:gd name="adj2" fmla="val 50000"/>
            </a:avLst>
          </a:prstGeom>
          <a:noFill/>
          <a:ln w="9525" cap="flat" cmpd="sng">
            <a:solidFill>
              <a:srgbClr val="0000FF"/>
            </a:solidFill>
            <a:prstDash val="solid"/>
            <a:headEnd type="none" w="med" len="med"/>
            <a:tailEnd type="none" w="med" len="med"/>
          </a:ln>
        </p:spPr>
        <p:txBody>
          <a:bodyPr wrap="none" anchor="ctr" anchorCtr="0"/>
          <a:p>
            <a:pPr eaLnBrk="1" hangingPunct="1"/>
            <a:endParaRPr lang="en-US" altLang="en-US" dirty="0">
              <a:latin typeface="Arial" panose="020B0604020202020204" pitchFamily="34" charset="0"/>
              <a:ea typeface="ヒラギノ角ゴ Pro W3" pitchFamily="-106" charset="-128"/>
            </a:endParaRPr>
          </a:p>
        </p:txBody>
      </p:sp>
      <p:sp>
        <p:nvSpPr>
          <p:cNvPr id="101418" name="Text Box 42"/>
          <p:cNvSpPr txBox="1">
            <a:spLocks noChangeArrowheads="1"/>
          </p:cNvSpPr>
          <p:nvPr/>
        </p:nvSpPr>
        <p:spPr bwMode="auto">
          <a:xfrm>
            <a:off x="7524750"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Drenaj suyu</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27" name="Line 51"/>
          <p:cNvSpPr/>
          <p:nvPr/>
        </p:nvSpPr>
        <p:spPr>
          <a:xfrm>
            <a:off x="6227763" y="4149725"/>
            <a:ext cx="215900" cy="142875"/>
          </a:xfrm>
          <a:prstGeom prst="line">
            <a:avLst/>
          </a:prstGeom>
          <a:ln w="9525" cap="flat" cmpd="sng">
            <a:solidFill>
              <a:schemeClr val="tx1"/>
            </a:solidFill>
            <a:prstDash val="solid"/>
            <a:headEnd type="none" w="med" len="med"/>
            <a:tailEnd type="none" w="med" len="med"/>
          </a:ln>
        </p:spPr>
      </p:sp>
      <p:sp>
        <p:nvSpPr>
          <p:cNvPr id="101428" name="Line 52"/>
          <p:cNvSpPr/>
          <p:nvPr/>
        </p:nvSpPr>
        <p:spPr>
          <a:xfrm>
            <a:off x="6443663" y="4076700"/>
            <a:ext cx="288925" cy="215900"/>
          </a:xfrm>
          <a:prstGeom prst="line">
            <a:avLst/>
          </a:prstGeom>
          <a:ln w="9525" cap="flat" cmpd="sng">
            <a:solidFill>
              <a:schemeClr val="tx1"/>
            </a:solidFill>
            <a:prstDash val="solid"/>
            <a:headEnd type="none" w="med" len="med"/>
            <a:tailEnd type="none" w="med" len="med"/>
          </a:ln>
        </p:spPr>
      </p:sp>
      <p:sp>
        <p:nvSpPr>
          <p:cNvPr id="101429" name="Line 53"/>
          <p:cNvSpPr/>
          <p:nvPr/>
        </p:nvSpPr>
        <p:spPr>
          <a:xfrm>
            <a:off x="6588125" y="3933825"/>
            <a:ext cx="360363" cy="358775"/>
          </a:xfrm>
          <a:prstGeom prst="line">
            <a:avLst/>
          </a:prstGeom>
          <a:ln w="9525" cap="flat" cmpd="sng">
            <a:solidFill>
              <a:schemeClr val="tx1"/>
            </a:solidFill>
            <a:prstDash val="solid"/>
            <a:headEnd type="none" w="med" len="med"/>
            <a:tailEnd type="none" w="med" len="med"/>
          </a:ln>
        </p:spPr>
      </p:sp>
      <p:sp>
        <p:nvSpPr>
          <p:cNvPr id="101430" name="Line 54"/>
          <p:cNvSpPr/>
          <p:nvPr/>
        </p:nvSpPr>
        <p:spPr>
          <a:xfrm>
            <a:off x="6804025" y="3789363"/>
            <a:ext cx="504825" cy="503237"/>
          </a:xfrm>
          <a:prstGeom prst="line">
            <a:avLst/>
          </a:prstGeom>
          <a:ln w="9525" cap="flat" cmpd="sng">
            <a:solidFill>
              <a:schemeClr val="tx1"/>
            </a:solidFill>
            <a:prstDash val="solid"/>
            <a:headEnd type="none" w="med" len="med"/>
            <a:tailEnd type="none" w="med" len="med"/>
          </a:ln>
        </p:spPr>
      </p:sp>
      <p:sp>
        <p:nvSpPr>
          <p:cNvPr id="101431" name="Line 55"/>
          <p:cNvSpPr/>
          <p:nvPr/>
        </p:nvSpPr>
        <p:spPr>
          <a:xfrm>
            <a:off x="7019925" y="3644900"/>
            <a:ext cx="288925" cy="288925"/>
          </a:xfrm>
          <a:prstGeom prst="line">
            <a:avLst/>
          </a:prstGeom>
          <a:ln w="9525" cap="flat" cmpd="sng">
            <a:solidFill>
              <a:schemeClr val="tx1"/>
            </a:solidFill>
            <a:prstDash val="solid"/>
            <a:headEnd type="none" w="med" len="med"/>
            <a:tailEnd type="none" w="med" len="med"/>
          </a:ln>
        </p:spPr>
      </p:sp>
      <p:sp>
        <p:nvSpPr>
          <p:cNvPr id="101432" name="Line 56"/>
          <p:cNvSpPr/>
          <p:nvPr/>
        </p:nvSpPr>
        <p:spPr>
          <a:xfrm>
            <a:off x="7164388" y="3500438"/>
            <a:ext cx="144462" cy="144462"/>
          </a:xfrm>
          <a:prstGeom prst="line">
            <a:avLst/>
          </a:prstGeom>
          <a:ln w="9525" cap="flat" cmpd="sng">
            <a:solidFill>
              <a:schemeClr val="tx1"/>
            </a:solidFill>
            <a:prstDash val="solid"/>
            <a:headEnd type="none" w="med" len="med"/>
            <a:tailEnd type="none" w="med" len="med"/>
          </a:ln>
        </p:spPr>
      </p:sp>
      <p:sp>
        <p:nvSpPr>
          <p:cNvPr id="101433" name="Line 57"/>
          <p:cNvSpPr/>
          <p:nvPr/>
        </p:nvSpPr>
        <p:spPr>
          <a:xfrm>
            <a:off x="6707188" y="3860800"/>
            <a:ext cx="431800" cy="431800"/>
          </a:xfrm>
          <a:prstGeom prst="line">
            <a:avLst/>
          </a:prstGeom>
          <a:ln w="9525" cap="flat" cmpd="sng">
            <a:solidFill>
              <a:schemeClr val="tx1"/>
            </a:solidFill>
            <a:prstDash val="solid"/>
            <a:headEnd type="none" w="med" len="med"/>
            <a:tailEnd type="none" w="med" len="med"/>
          </a:ln>
        </p:spPr>
      </p:sp>
      <p:sp>
        <p:nvSpPr>
          <p:cNvPr id="101434" name="Line 58"/>
          <p:cNvSpPr/>
          <p:nvPr/>
        </p:nvSpPr>
        <p:spPr>
          <a:xfrm>
            <a:off x="6877050" y="3716338"/>
            <a:ext cx="431800" cy="433387"/>
          </a:xfrm>
          <a:prstGeom prst="line">
            <a:avLst/>
          </a:prstGeom>
          <a:ln w="9525" cap="flat" cmpd="sng">
            <a:solidFill>
              <a:schemeClr val="tx1"/>
            </a:solidFill>
            <a:prstDash val="solid"/>
            <a:headEnd type="none" w="med" len="med"/>
            <a:tailEnd type="none" w="med" len="med"/>
          </a:ln>
        </p:spPr>
      </p:sp>
      <p:sp>
        <p:nvSpPr>
          <p:cNvPr id="101435" name="Text Box 59"/>
          <p:cNvSpPr txBox="1">
            <a:spLocks noChangeArrowheads="1"/>
          </p:cNvSpPr>
          <p:nvPr/>
        </p:nvSpPr>
        <p:spPr bwMode="auto">
          <a:xfrm>
            <a:off x="6516688" y="3827463"/>
            <a:ext cx="143986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Yetersiz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36" name="Arc 60"/>
          <p:cNvSpPr/>
          <p:nvPr/>
        </p:nvSpPr>
        <p:spPr bwMode="auto">
          <a:xfrm rot="4616836">
            <a:off x="4118769" y="1277144"/>
            <a:ext cx="1433513" cy="6772275"/>
          </a:xfrm>
          <a:custGeom>
            <a:avLst/>
            <a:gdLst>
              <a:gd name="T0" fmla="*/ 2147483646 w 21600"/>
              <a:gd name="T1" fmla="*/ 0 h 35527"/>
              <a:gd name="T2" fmla="*/ 2147483646 w 21600"/>
              <a:gd name="T3" fmla="*/ 2147483646 h 35527"/>
              <a:gd name="T4" fmla="*/ 0 w 21600"/>
              <a:gd name="T5" fmla="*/ 2147483646 h 35527"/>
              <a:gd name="T6" fmla="*/ 0 60000 65536"/>
              <a:gd name="T7" fmla="*/ 0 60000 65536"/>
              <a:gd name="T8" fmla="*/ 0 60000 65536"/>
              <a:gd name="T9" fmla="*/ 0 w 21600"/>
              <a:gd name="T10" fmla="*/ 0 h 35527"/>
              <a:gd name="T11" fmla="*/ 21600 w 21600"/>
              <a:gd name="T12" fmla="*/ 35527 h 35527"/>
            </a:gdLst>
            <a:ahLst/>
            <a:cxnLst>
              <a:cxn ang="T6">
                <a:pos x="T0" y="T1"/>
              </a:cxn>
              <a:cxn ang="T7">
                <a:pos x="T2" y="T3"/>
              </a:cxn>
              <a:cxn ang="T8">
                <a:pos x="T4" y="T5"/>
              </a:cxn>
            </a:cxnLst>
            <a:rect l="T9" t="T10" r="T11" b="T12"/>
            <a:pathLst>
              <a:path w="21600" h="35527" fill="none" extrusionOk="0">
                <a:moveTo>
                  <a:pt x="4122" y="-1"/>
                </a:moveTo>
                <a:cubicBezTo>
                  <a:pt x="14272" y="1973"/>
                  <a:pt x="21600" y="10862"/>
                  <a:pt x="21600" y="21203"/>
                </a:cubicBezTo>
                <a:cubicBezTo>
                  <a:pt x="21600" y="26481"/>
                  <a:pt x="19667" y="31576"/>
                  <a:pt x="16167" y="35527"/>
                </a:cubicBezTo>
              </a:path>
              <a:path w="21600" h="35527" stroke="0" extrusionOk="0">
                <a:moveTo>
                  <a:pt x="4122" y="-1"/>
                </a:moveTo>
                <a:cubicBezTo>
                  <a:pt x="14272" y="1973"/>
                  <a:pt x="21600" y="10862"/>
                  <a:pt x="21600" y="21203"/>
                </a:cubicBezTo>
                <a:cubicBezTo>
                  <a:pt x="21600" y="26481"/>
                  <a:pt x="19667" y="31576"/>
                  <a:pt x="16167" y="35527"/>
                </a:cubicBezTo>
                <a:lnTo>
                  <a:pt x="0" y="21203"/>
                </a:lnTo>
                <a:lnTo>
                  <a:pt x="4122" y="-1"/>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7217" name="Text Box 50"/>
          <p:cNvSpPr txBox="1">
            <a:spLocks noChangeArrowheads="1"/>
          </p:cNvSpPr>
          <p:nvPr/>
        </p:nvSpPr>
        <p:spPr bwMode="auto">
          <a:xfrm>
            <a:off x="971550" y="0"/>
            <a:ext cx="7596188" cy="519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2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ヒラギノ角ゴ Pro W3" pitchFamily="-106" charset="-128"/>
                <a:cs typeface="+mn-cs"/>
              </a:rPr>
              <a:t>ARAZİNİN SULAMAYA HAZIRLANMASI</a:t>
            </a:r>
            <a:endParaRPr kumimoji="0" lang="tr-TR" altLang="en-US" sz="2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ヒラギノ角ゴ Pro W3" pitchFamily="-106" charset="-128"/>
              <a:cs typeface="+mn-cs"/>
            </a:endParaRPr>
          </a:p>
        </p:txBody>
      </p:sp>
      <p:sp>
        <p:nvSpPr>
          <p:cNvPr id="50" name="Line 29"/>
          <p:cNvSpPr>
            <a:spLocks noChangeShapeType="1"/>
          </p:cNvSpPr>
          <p:nvPr/>
        </p:nvSpPr>
        <p:spPr bwMode="auto">
          <a:xfrm flipH="1">
            <a:off x="5964238" y="3309938"/>
            <a:ext cx="623887" cy="935037"/>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51" name="Line 29"/>
          <p:cNvSpPr>
            <a:spLocks noChangeShapeType="1"/>
          </p:cNvSpPr>
          <p:nvPr/>
        </p:nvSpPr>
        <p:spPr bwMode="auto">
          <a:xfrm flipH="1">
            <a:off x="6588125" y="3284538"/>
            <a:ext cx="468313" cy="593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6" name="Text Box 30"/>
          <p:cNvSpPr txBox="1">
            <a:spLocks noChangeArrowheads="1"/>
          </p:cNvSpPr>
          <p:nvPr/>
        </p:nvSpPr>
        <p:spPr bwMode="auto">
          <a:xfrm>
            <a:off x="2987675"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Yeterli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xEl>
                                              <p:charRg st="0" end="365"/>
                                            </p:txEl>
                                          </p:spTgt>
                                        </p:tgtEl>
                                        <p:attrNameLst>
                                          <p:attrName>style.visibility</p:attrName>
                                        </p:attrNameLst>
                                      </p:cBhvr>
                                      <p:to>
                                        <p:strVal val="visible"/>
                                      </p:to>
                                    </p:set>
                                    <p:animEffect transition="in" filter="checkerboard(across)">
                                      <p:cBhvr>
                                        <p:cTn id="7" dur="500"/>
                                        <p:tgtEl>
                                          <p:spTgt spid="101379">
                                            <p:txEl>
                                              <p:charRg st="0" end="365"/>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1379">
                                            <p:txEl>
                                              <p:charRg st="365" end="485"/>
                                            </p:txEl>
                                          </p:spTgt>
                                        </p:tgtEl>
                                        <p:attrNameLst>
                                          <p:attrName>style.visibility</p:attrName>
                                        </p:attrNameLst>
                                      </p:cBhvr>
                                      <p:to>
                                        <p:strVal val="visible"/>
                                      </p:to>
                                    </p:set>
                                    <p:animEffect transition="in" filter="checkerboard(across)">
                                      <p:cBhvr>
                                        <p:cTn id="10" dur="500"/>
                                        <p:tgtEl>
                                          <p:spTgt spid="101379">
                                            <p:txEl>
                                              <p:charRg st="365" end="48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1380"/>
                                        </p:tgtEl>
                                        <p:attrNameLst>
                                          <p:attrName>style.visibility</p:attrName>
                                        </p:attrNameLst>
                                      </p:cBhvr>
                                      <p:to>
                                        <p:strVal val="visible"/>
                                      </p:to>
                                    </p:set>
                                    <p:animEffect transition="in" filter="circle(in)">
                                      <p:cBhvr>
                                        <p:cTn id="15" dur="2000"/>
                                        <p:tgtEl>
                                          <p:spTgt spid="101380"/>
                                        </p:tgtEl>
                                      </p:cBhvr>
                                    </p:animEffect>
                                  </p:childTnLst>
                                </p:cTn>
                              </p:par>
                              <p:par>
                                <p:cTn id="16" presetID="6" presetClass="entr" presetSubtype="16" fill="hold" nodeType="withEffect">
                                  <p:stCondLst>
                                    <p:cond delay="0"/>
                                  </p:stCondLst>
                                  <p:childTnLst>
                                    <p:set>
                                      <p:cBhvr>
                                        <p:cTn id="17" dur="1" fill="hold">
                                          <p:stCondLst>
                                            <p:cond delay="0"/>
                                          </p:stCondLst>
                                        </p:cTn>
                                        <p:tgtEl>
                                          <p:spTgt spid="101381"/>
                                        </p:tgtEl>
                                        <p:attrNameLst>
                                          <p:attrName>style.visibility</p:attrName>
                                        </p:attrNameLst>
                                      </p:cBhvr>
                                      <p:to>
                                        <p:strVal val="visible"/>
                                      </p:to>
                                    </p:set>
                                    <p:animEffect transition="in" filter="circle(in)">
                                      <p:cBhvr>
                                        <p:cTn id="18" dur="2000"/>
                                        <p:tgtEl>
                                          <p:spTgt spid="101381"/>
                                        </p:tgtEl>
                                      </p:cBhvr>
                                    </p:animEffect>
                                  </p:childTnLst>
                                </p:cTn>
                              </p:par>
                              <p:par>
                                <p:cTn id="19" presetID="6" presetClass="entr" presetSubtype="16" fill="hold" nodeType="withEffect">
                                  <p:stCondLst>
                                    <p:cond delay="0"/>
                                  </p:stCondLst>
                                  <p:childTnLst>
                                    <p:set>
                                      <p:cBhvr>
                                        <p:cTn id="20" dur="1" fill="hold">
                                          <p:stCondLst>
                                            <p:cond delay="0"/>
                                          </p:stCondLst>
                                        </p:cTn>
                                        <p:tgtEl>
                                          <p:spTgt spid="101382"/>
                                        </p:tgtEl>
                                        <p:attrNameLst>
                                          <p:attrName>style.visibility</p:attrName>
                                        </p:attrNameLst>
                                      </p:cBhvr>
                                      <p:to>
                                        <p:strVal val="visible"/>
                                      </p:to>
                                    </p:set>
                                    <p:animEffect transition="in" filter="circle(in)">
                                      <p:cBhvr>
                                        <p:cTn id="21" dur="2000"/>
                                        <p:tgtEl>
                                          <p:spTgt spid="101382"/>
                                        </p:tgtEl>
                                      </p:cBhvr>
                                    </p:animEffect>
                                  </p:childTnLst>
                                </p:cTn>
                              </p:par>
                              <p:par>
                                <p:cTn id="22" presetID="6" presetClass="entr" presetSubtype="16" fill="hold" nodeType="withEffect">
                                  <p:stCondLst>
                                    <p:cond delay="0"/>
                                  </p:stCondLst>
                                  <p:childTnLst>
                                    <p:set>
                                      <p:cBhvr>
                                        <p:cTn id="23" dur="1" fill="hold">
                                          <p:stCondLst>
                                            <p:cond delay="0"/>
                                          </p:stCondLst>
                                        </p:cTn>
                                        <p:tgtEl>
                                          <p:spTgt spid="101383"/>
                                        </p:tgtEl>
                                        <p:attrNameLst>
                                          <p:attrName>style.visibility</p:attrName>
                                        </p:attrNameLst>
                                      </p:cBhvr>
                                      <p:to>
                                        <p:strVal val="visible"/>
                                      </p:to>
                                    </p:set>
                                    <p:animEffect transition="in" filter="circle(in)">
                                      <p:cBhvr>
                                        <p:cTn id="24" dur="2000"/>
                                        <p:tgtEl>
                                          <p:spTgt spid="101383"/>
                                        </p:tgtEl>
                                      </p:cBhvr>
                                    </p:animEffect>
                                  </p:childTnLst>
                                </p:cTn>
                              </p:par>
                              <p:par>
                                <p:cTn id="25" presetID="6" presetClass="entr" presetSubtype="16" fill="hold" nodeType="withEffect">
                                  <p:stCondLst>
                                    <p:cond delay="0"/>
                                  </p:stCondLst>
                                  <p:childTnLst>
                                    <p:set>
                                      <p:cBhvr>
                                        <p:cTn id="26" dur="1" fill="hold">
                                          <p:stCondLst>
                                            <p:cond delay="0"/>
                                          </p:stCondLst>
                                        </p:cTn>
                                        <p:tgtEl>
                                          <p:spTgt spid="101384"/>
                                        </p:tgtEl>
                                        <p:attrNameLst>
                                          <p:attrName>style.visibility</p:attrName>
                                        </p:attrNameLst>
                                      </p:cBhvr>
                                      <p:to>
                                        <p:strVal val="visible"/>
                                      </p:to>
                                    </p:set>
                                    <p:animEffect transition="in" filter="circle(in)">
                                      <p:cBhvr>
                                        <p:cTn id="27" dur="2000"/>
                                        <p:tgtEl>
                                          <p:spTgt spid="101384"/>
                                        </p:tgtEl>
                                      </p:cBhvr>
                                    </p:animEffect>
                                  </p:childTnLst>
                                </p:cTn>
                              </p:par>
                              <p:par>
                                <p:cTn id="28" presetID="6" presetClass="entr" presetSubtype="16" fill="hold" nodeType="withEffect">
                                  <p:stCondLst>
                                    <p:cond delay="0"/>
                                  </p:stCondLst>
                                  <p:childTnLst>
                                    <p:set>
                                      <p:cBhvr>
                                        <p:cTn id="29" dur="1" fill="hold">
                                          <p:stCondLst>
                                            <p:cond delay="0"/>
                                          </p:stCondLst>
                                        </p:cTn>
                                        <p:tgtEl>
                                          <p:spTgt spid="101386"/>
                                        </p:tgtEl>
                                        <p:attrNameLst>
                                          <p:attrName>style.visibility</p:attrName>
                                        </p:attrNameLst>
                                      </p:cBhvr>
                                      <p:to>
                                        <p:strVal val="visible"/>
                                      </p:to>
                                    </p:set>
                                    <p:animEffect transition="in" filter="circle(in)">
                                      <p:cBhvr>
                                        <p:cTn id="30" dur="2000"/>
                                        <p:tgtEl>
                                          <p:spTgt spid="101386"/>
                                        </p:tgtEl>
                                      </p:cBhvr>
                                    </p:animEffect>
                                  </p:childTnLst>
                                </p:cTn>
                              </p:par>
                              <p:par>
                                <p:cTn id="31" presetID="6" presetClass="entr" presetSubtype="16" fill="hold" nodeType="withEffect">
                                  <p:stCondLst>
                                    <p:cond delay="0"/>
                                  </p:stCondLst>
                                  <p:childTnLst>
                                    <p:set>
                                      <p:cBhvr>
                                        <p:cTn id="32" dur="1" fill="hold">
                                          <p:stCondLst>
                                            <p:cond delay="0"/>
                                          </p:stCondLst>
                                        </p:cTn>
                                        <p:tgtEl>
                                          <p:spTgt spid="101387"/>
                                        </p:tgtEl>
                                        <p:attrNameLst>
                                          <p:attrName>style.visibility</p:attrName>
                                        </p:attrNameLst>
                                      </p:cBhvr>
                                      <p:to>
                                        <p:strVal val="visible"/>
                                      </p:to>
                                    </p:set>
                                    <p:animEffect transition="in" filter="circle(in)">
                                      <p:cBhvr>
                                        <p:cTn id="33" dur="2000"/>
                                        <p:tgtEl>
                                          <p:spTgt spid="101387"/>
                                        </p:tgtEl>
                                      </p:cBhvr>
                                    </p:animEffect>
                                  </p:childTnLst>
                                </p:cTn>
                              </p:par>
                              <p:par>
                                <p:cTn id="34" presetID="6" presetClass="entr" presetSubtype="16" fill="hold" nodeType="withEffect">
                                  <p:stCondLst>
                                    <p:cond delay="0"/>
                                  </p:stCondLst>
                                  <p:childTnLst>
                                    <p:set>
                                      <p:cBhvr>
                                        <p:cTn id="35" dur="1" fill="hold">
                                          <p:stCondLst>
                                            <p:cond delay="0"/>
                                          </p:stCondLst>
                                        </p:cTn>
                                        <p:tgtEl>
                                          <p:spTgt spid="101388"/>
                                        </p:tgtEl>
                                        <p:attrNameLst>
                                          <p:attrName>style.visibility</p:attrName>
                                        </p:attrNameLst>
                                      </p:cBhvr>
                                      <p:to>
                                        <p:strVal val="visible"/>
                                      </p:to>
                                    </p:set>
                                    <p:animEffect transition="in" filter="circle(in)">
                                      <p:cBhvr>
                                        <p:cTn id="36" dur="2000"/>
                                        <p:tgtEl>
                                          <p:spTgt spid="10138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1389"/>
                                        </p:tgtEl>
                                        <p:attrNameLst>
                                          <p:attrName>style.visibility</p:attrName>
                                        </p:attrNameLst>
                                      </p:cBhvr>
                                      <p:to>
                                        <p:strVal val="visible"/>
                                      </p:to>
                                    </p:set>
                                    <p:animEffect transition="in" filter="circle(in)">
                                      <p:cBhvr>
                                        <p:cTn id="39" dur="2000"/>
                                        <p:tgtEl>
                                          <p:spTgt spid="10138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1390"/>
                                        </p:tgtEl>
                                        <p:attrNameLst>
                                          <p:attrName>style.visibility</p:attrName>
                                        </p:attrNameLst>
                                      </p:cBhvr>
                                      <p:to>
                                        <p:strVal val="visible"/>
                                      </p:to>
                                    </p:set>
                                    <p:animEffect transition="in" filter="circle(in)">
                                      <p:cBhvr>
                                        <p:cTn id="42" dur="2000"/>
                                        <p:tgtEl>
                                          <p:spTgt spid="101390"/>
                                        </p:tgtEl>
                                      </p:cBhvr>
                                    </p:animEffect>
                                  </p:childTnLst>
                                </p:cTn>
                              </p:par>
                              <p:par>
                                <p:cTn id="43" presetID="6" presetClass="entr" presetSubtype="16" fill="hold" nodeType="withEffect">
                                  <p:stCondLst>
                                    <p:cond delay="0"/>
                                  </p:stCondLst>
                                  <p:childTnLst>
                                    <p:set>
                                      <p:cBhvr>
                                        <p:cTn id="44" dur="1" fill="hold">
                                          <p:stCondLst>
                                            <p:cond delay="0"/>
                                          </p:stCondLst>
                                        </p:cTn>
                                        <p:tgtEl>
                                          <p:spTgt spid="101392"/>
                                        </p:tgtEl>
                                        <p:attrNameLst>
                                          <p:attrName>style.visibility</p:attrName>
                                        </p:attrNameLst>
                                      </p:cBhvr>
                                      <p:to>
                                        <p:strVal val="visible"/>
                                      </p:to>
                                    </p:set>
                                    <p:animEffect transition="in" filter="circle(in)">
                                      <p:cBhvr>
                                        <p:cTn id="45" dur="2000"/>
                                        <p:tgtEl>
                                          <p:spTgt spid="10139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01393"/>
                                        </p:tgtEl>
                                        <p:attrNameLst>
                                          <p:attrName>style.visibility</p:attrName>
                                        </p:attrNameLst>
                                      </p:cBhvr>
                                      <p:to>
                                        <p:strVal val="visible"/>
                                      </p:to>
                                    </p:set>
                                    <p:animEffect transition="in" filter="circle(in)">
                                      <p:cBhvr>
                                        <p:cTn id="48" dur="2000"/>
                                        <p:tgtEl>
                                          <p:spTgt spid="101393"/>
                                        </p:tgtEl>
                                      </p:cBhvr>
                                    </p:animEffect>
                                  </p:childTnLst>
                                </p:cTn>
                              </p:par>
                              <p:par>
                                <p:cTn id="49" presetID="6" presetClass="entr" presetSubtype="16" fill="hold" nodeType="withEffect">
                                  <p:stCondLst>
                                    <p:cond delay="0"/>
                                  </p:stCondLst>
                                  <p:childTnLst>
                                    <p:set>
                                      <p:cBhvr>
                                        <p:cTn id="50" dur="1" fill="hold">
                                          <p:stCondLst>
                                            <p:cond delay="0"/>
                                          </p:stCondLst>
                                        </p:cTn>
                                        <p:tgtEl>
                                          <p:spTgt spid="101395"/>
                                        </p:tgtEl>
                                        <p:attrNameLst>
                                          <p:attrName>style.visibility</p:attrName>
                                        </p:attrNameLst>
                                      </p:cBhvr>
                                      <p:to>
                                        <p:strVal val="visible"/>
                                      </p:to>
                                    </p:set>
                                    <p:animEffect transition="in" filter="circle(in)">
                                      <p:cBhvr>
                                        <p:cTn id="51" dur="2000"/>
                                        <p:tgtEl>
                                          <p:spTgt spid="101395"/>
                                        </p:tgtEl>
                                      </p:cBhvr>
                                    </p:animEffect>
                                  </p:childTnLst>
                                </p:cTn>
                              </p:par>
                              <p:par>
                                <p:cTn id="52" presetID="6" presetClass="entr" presetSubtype="16" fill="hold" nodeType="withEffect">
                                  <p:stCondLst>
                                    <p:cond delay="0"/>
                                  </p:stCondLst>
                                  <p:childTnLst>
                                    <p:set>
                                      <p:cBhvr>
                                        <p:cTn id="53" dur="1" fill="hold">
                                          <p:stCondLst>
                                            <p:cond delay="0"/>
                                          </p:stCondLst>
                                        </p:cTn>
                                        <p:tgtEl>
                                          <p:spTgt spid="101396"/>
                                        </p:tgtEl>
                                        <p:attrNameLst>
                                          <p:attrName>style.visibility</p:attrName>
                                        </p:attrNameLst>
                                      </p:cBhvr>
                                      <p:to>
                                        <p:strVal val="visible"/>
                                      </p:to>
                                    </p:set>
                                    <p:animEffect transition="in" filter="circle(in)">
                                      <p:cBhvr>
                                        <p:cTn id="54" dur="2000"/>
                                        <p:tgtEl>
                                          <p:spTgt spid="101396"/>
                                        </p:tgtEl>
                                      </p:cBhvr>
                                    </p:animEffect>
                                  </p:childTnLst>
                                </p:cTn>
                              </p:par>
                              <p:par>
                                <p:cTn id="55" presetID="6" presetClass="entr" presetSubtype="16" fill="hold" nodeType="withEffect">
                                  <p:stCondLst>
                                    <p:cond delay="0"/>
                                  </p:stCondLst>
                                  <p:childTnLst>
                                    <p:set>
                                      <p:cBhvr>
                                        <p:cTn id="56" dur="1" fill="hold">
                                          <p:stCondLst>
                                            <p:cond delay="0"/>
                                          </p:stCondLst>
                                        </p:cTn>
                                        <p:tgtEl>
                                          <p:spTgt spid="101397"/>
                                        </p:tgtEl>
                                        <p:attrNameLst>
                                          <p:attrName>style.visibility</p:attrName>
                                        </p:attrNameLst>
                                      </p:cBhvr>
                                      <p:to>
                                        <p:strVal val="visible"/>
                                      </p:to>
                                    </p:set>
                                    <p:animEffect transition="in" filter="circle(in)">
                                      <p:cBhvr>
                                        <p:cTn id="57" dur="2000"/>
                                        <p:tgtEl>
                                          <p:spTgt spid="101397"/>
                                        </p:tgtEl>
                                      </p:cBhvr>
                                    </p:animEffect>
                                  </p:childTnLst>
                                </p:cTn>
                              </p:par>
                              <p:par>
                                <p:cTn id="58" presetID="6" presetClass="entr" presetSubtype="16" fill="hold" nodeType="withEffect">
                                  <p:stCondLst>
                                    <p:cond delay="0"/>
                                  </p:stCondLst>
                                  <p:childTnLst>
                                    <p:set>
                                      <p:cBhvr>
                                        <p:cTn id="59" dur="1" fill="hold">
                                          <p:stCondLst>
                                            <p:cond delay="0"/>
                                          </p:stCondLst>
                                        </p:cTn>
                                        <p:tgtEl>
                                          <p:spTgt spid="101398"/>
                                        </p:tgtEl>
                                        <p:attrNameLst>
                                          <p:attrName>style.visibility</p:attrName>
                                        </p:attrNameLst>
                                      </p:cBhvr>
                                      <p:to>
                                        <p:strVal val="visible"/>
                                      </p:to>
                                    </p:set>
                                    <p:animEffect transition="in" filter="circle(in)">
                                      <p:cBhvr>
                                        <p:cTn id="60" dur="2000"/>
                                        <p:tgtEl>
                                          <p:spTgt spid="101398"/>
                                        </p:tgtEl>
                                      </p:cBhvr>
                                    </p:animEffect>
                                  </p:childTnLst>
                                </p:cTn>
                              </p:par>
                              <p:par>
                                <p:cTn id="61" presetID="6" presetClass="entr" presetSubtype="16" fill="hold" nodeType="withEffect">
                                  <p:stCondLst>
                                    <p:cond delay="0"/>
                                  </p:stCondLst>
                                  <p:childTnLst>
                                    <p:set>
                                      <p:cBhvr>
                                        <p:cTn id="62" dur="1" fill="hold">
                                          <p:stCondLst>
                                            <p:cond delay="0"/>
                                          </p:stCondLst>
                                        </p:cTn>
                                        <p:tgtEl>
                                          <p:spTgt spid="101399"/>
                                        </p:tgtEl>
                                        <p:attrNameLst>
                                          <p:attrName>style.visibility</p:attrName>
                                        </p:attrNameLst>
                                      </p:cBhvr>
                                      <p:to>
                                        <p:strVal val="visible"/>
                                      </p:to>
                                    </p:set>
                                    <p:animEffect transition="in" filter="circle(in)">
                                      <p:cBhvr>
                                        <p:cTn id="63" dur="2000"/>
                                        <p:tgtEl>
                                          <p:spTgt spid="101399"/>
                                        </p:tgtEl>
                                      </p:cBhvr>
                                    </p:animEffect>
                                  </p:childTnLst>
                                </p:cTn>
                              </p:par>
                              <p:par>
                                <p:cTn id="64" presetID="6" presetClass="entr" presetSubtype="16" fill="hold" nodeType="withEffect">
                                  <p:stCondLst>
                                    <p:cond delay="0"/>
                                  </p:stCondLst>
                                  <p:childTnLst>
                                    <p:set>
                                      <p:cBhvr>
                                        <p:cTn id="65" dur="1" fill="hold">
                                          <p:stCondLst>
                                            <p:cond delay="0"/>
                                          </p:stCondLst>
                                        </p:cTn>
                                        <p:tgtEl>
                                          <p:spTgt spid="101400"/>
                                        </p:tgtEl>
                                        <p:attrNameLst>
                                          <p:attrName>style.visibility</p:attrName>
                                        </p:attrNameLst>
                                      </p:cBhvr>
                                      <p:to>
                                        <p:strVal val="visible"/>
                                      </p:to>
                                    </p:set>
                                    <p:animEffect transition="in" filter="circle(in)">
                                      <p:cBhvr>
                                        <p:cTn id="66" dur="2000"/>
                                        <p:tgtEl>
                                          <p:spTgt spid="101400"/>
                                        </p:tgtEl>
                                      </p:cBhvr>
                                    </p:animEffect>
                                  </p:childTnLst>
                                </p:cTn>
                              </p:par>
                              <p:par>
                                <p:cTn id="67" presetID="6" presetClass="entr" presetSubtype="16" fill="hold" nodeType="withEffect">
                                  <p:stCondLst>
                                    <p:cond delay="0"/>
                                  </p:stCondLst>
                                  <p:childTnLst>
                                    <p:set>
                                      <p:cBhvr>
                                        <p:cTn id="68" dur="1" fill="hold">
                                          <p:stCondLst>
                                            <p:cond delay="0"/>
                                          </p:stCondLst>
                                        </p:cTn>
                                        <p:tgtEl>
                                          <p:spTgt spid="101401"/>
                                        </p:tgtEl>
                                        <p:attrNameLst>
                                          <p:attrName>style.visibility</p:attrName>
                                        </p:attrNameLst>
                                      </p:cBhvr>
                                      <p:to>
                                        <p:strVal val="visible"/>
                                      </p:to>
                                    </p:set>
                                    <p:animEffect transition="in" filter="circle(in)">
                                      <p:cBhvr>
                                        <p:cTn id="69" dur="2000"/>
                                        <p:tgtEl>
                                          <p:spTgt spid="101401"/>
                                        </p:tgtEl>
                                      </p:cBhvr>
                                    </p:animEffect>
                                  </p:childTnLst>
                                </p:cTn>
                              </p:par>
                              <p:par>
                                <p:cTn id="70" presetID="6" presetClass="entr" presetSubtype="16" fill="hold" nodeType="withEffect">
                                  <p:stCondLst>
                                    <p:cond delay="0"/>
                                  </p:stCondLst>
                                  <p:childTnLst>
                                    <p:set>
                                      <p:cBhvr>
                                        <p:cTn id="71" dur="1" fill="hold">
                                          <p:stCondLst>
                                            <p:cond delay="0"/>
                                          </p:stCondLst>
                                        </p:cTn>
                                        <p:tgtEl>
                                          <p:spTgt spid="101402"/>
                                        </p:tgtEl>
                                        <p:attrNameLst>
                                          <p:attrName>style.visibility</p:attrName>
                                        </p:attrNameLst>
                                      </p:cBhvr>
                                      <p:to>
                                        <p:strVal val="visible"/>
                                      </p:to>
                                    </p:set>
                                    <p:animEffect transition="in" filter="circle(in)">
                                      <p:cBhvr>
                                        <p:cTn id="72" dur="2000"/>
                                        <p:tgtEl>
                                          <p:spTgt spid="101402"/>
                                        </p:tgtEl>
                                      </p:cBhvr>
                                    </p:animEffect>
                                  </p:childTnLst>
                                </p:cTn>
                              </p:par>
                              <p:par>
                                <p:cTn id="73" presetID="6" presetClass="entr" presetSubtype="16" fill="hold" nodeType="withEffect">
                                  <p:stCondLst>
                                    <p:cond delay="0"/>
                                  </p:stCondLst>
                                  <p:childTnLst>
                                    <p:set>
                                      <p:cBhvr>
                                        <p:cTn id="74" dur="1" fill="hold">
                                          <p:stCondLst>
                                            <p:cond delay="0"/>
                                          </p:stCondLst>
                                        </p:cTn>
                                        <p:tgtEl>
                                          <p:spTgt spid="101403"/>
                                        </p:tgtEl>
                                        <p:attrNameLst>
                                          <p:attrName>style.visibility</p:attrName>
                                        </p:attrNameLst>
                                      </p:cBhvr>
                                      <p:to>
                                        <p:strVal val="visible"/>
                                      </p:to>
                                    </p:set>
                                    <p:animEffect transition="in" filter="circle(in)">
                                      <p:cBhvr>
                                        <p:cTn id="75" dur="2000"/>
                                        <p:tgtEl>
                                          <p:spTgt spid="101403"/>
                                        </p:tgtEl>
                                      </p:cBhvr>
                                    </p:animEffect>
                                  </p:childTnLst>
                                </p:cTn>
                              </p:par>
                              <p:par>
                                <p:cTn id="76" presetID="6" presetClass="entr" presetSubtype="16" fill="hold" nodeType="withEffect">
                                  <p:stCondLst>
                                    <p:cond delay="0"/>
                                  </p:stCondLst>
                                  <p:childTnLst>
                                    <p:set>
                                      <p:cBhvr>
                                        <p:cTn id="77" dur="1" fill="hold">
                                          <p:stCondLst>
                                            <p:cond delay="0"/>
                                          </p:stCondLst>
                                        </p:cTn>
                                        <p:tgtEl>
                                          <p:spTgt spid="101404"/>
                                        </p:tgtEl>
                                        <p:attrNameLst>
                                          <p:attrName>style.visibility</p:attrName>
                                        </p:attrNameLst>
                                      </p:cBhvr>
                                      <p:to>
                                        <p:strVal val="visible"/>
                                      </p:to>
                                    </p:set>
                                    <p:animEffect transition="in" filter="circle(in)">
                                      <p:cBhvr>
                                        <p:cTn id="78" dur="2000"/>
                                        <p:tgtEl>
                                          <p:spTgt spid="101404"/>
                                        </p:tgtEl>
                                      </p:cBhvr>
                                    </p:animEffect>
                                  </p:childTnLst>
                                </p:cTn>
                              </p:par>
                              <p:par>
                                <p:cTn id="79" presetID="6" presetClass="entr" presetSubtype="16" fill="hold" nodeType="withEffect">
                                  <p:stCondLst>
                                    <p:cond delay="0"/>
                                  </p:stCondLst>
                                  <p:childTnLst>
                                    <p:set>
                                      <p:cBhvr>
                                        <p:cTn id="80" dur="1" fill="hold">
                                          <p:stCondLst>
                                            <p:cond delay="0"/>
                                          </p:stCondLst>
                                        </p:cTn>
                                        <p:tgtEl>
                                          <p:spTgt spid="101405"/>
                                        </p:tgtEl>
                                        <p:attrNameLst>
                                          <p:attrName>style.visibility</p:attrName>
                                        </p:attrNameLst>
                                      </p:cBhvr>
                                      <p:to>
                                        <p:strVal val="visible"/>
                                      </p:to>
                                    </p:set>
                                    <p:animEffect transition="in" filter="circle(in)">
                                      <p:cBhvr>
                                        <p:cTn id="81" dur="2000"/>
                                        <p:tgtEl>
                                          <p:spTgt spid="101405"/>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01406"/>
                                        </p:tgtEl>
                                        <p:attrNameLst>
                                          <p:attrName>style.visibility</p:attrName>
                                        </p:attrNameLst>
                                      </p:cBhvr>
                                      <p:to>
                                        <p:strVal val="visible"/>
                                      </p:to>
                                    </p:set>
                                    <p:animEffect transition="in" filter="circle(in)">
                                      <p:cBhvr>
                                        <p:cTn id="84" dur="2000"/>
                                        <p:tgtEl>
                                          <p:spTgt spid="101406"/>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01407"/>
                                        </p:tgtEl>
                                        <p:attrNameLst>
                                          <p:attrName>style.visibility</p:attrName>
                                        </p:attrNameLst>
                                      </p:cBhvr>
                                      <p:to>
                                        <p:strVal val="visible"/>
                                      </p:to>
                                    </p:set>
                                    <p:animEffect transition="in" filter="circle(in)">
                                      <p:cBhvr>
                                        <p:cTn id="87" dur="2000"/>
                                        <p:tgtEl>
                                          <p:spTgt spid="101407"/>
                                        </p:tgtEl>
                                      </p:cBhvr>
                                    </p:animEffect>
                                  </p:childTnLst>
                                </p:cTn>
                              </p:par>
                              <p:par>
                                <p:cTn id="88" presetID="6" presetClass="entr" presetSubtype="16" fill="hold" nodeType="withEffect">
                                  <p:stCondLst>
                                    <p:cond delay="0"/>
                                  </p:stCondLst>
                                  <p:childTnLst>
                                    <p:set>
                                      <p:cBhvr>
                                        <p:cTn id="89" dur="1" fill="hold">
                                          <p:stCondLst>
                                            <p:cond delay="0"/>
                                          </p:stCondLst>
                                        </p:cTn>
                                        <p:tgtEl>
                                          <p:spTgt spid="101408"/>
                                        </p:tgtEl>
                                        <p:attrNameLst>
                                          <p:attrName>style.visibility</p:attrName>
                                        </p:attrNameLst>
                                      </p:cBhvr>
                                      <p:to>
                                        <p:strVal val="visible"/>
                                      </p:to>
                                    </p:set>
                                    <p:animEffect transition="in" filter="circle(in)">
                                      <p:cBhvr>
                                        <p:cTn id="90" dur="2000"/>
                                        <p:tgtEl>
                                          <p:spTgt spid="101408"/>
                                        </p:tgtEl>
                                      </p:cBhvr>
                                    </p:animEffect>
                                  </p:childTnLst>
                                </p:cTn>
                              </p:par>
                              <p:par>
                                <p:cTn id="91" presetID="6" presetClass="entr" presetSubtype="16" fill="hold" nodeType="withEffect">
                                  <p:stCondLst>
                                    <p:cond delay="0"/>
                                  </p:stCondLst>
                                  <p:childTnLst>
                                    <p:set>
                                      <p:cBhvr>
                                        <p:cTn id="92" dur="1" fill="hold">
                                          <p:stCondLst>
                                            <p:cond delay="0"/>
                                          </p:stCondLst>
                                        </p:cTn>
                                        <p:tgtEl>
                                          <p:spTgt spid="101409"/>
                                        </p:tgtEl>
                                        <p:attrNameLst>
                                          <p:attrName>style.visibility</p:attrName>
                                        </p:attrNameLst>
                                      </p:cBhvr>
                                      <p:to>
                                        <p:strVal val="visible"/>
                                      </p:to>
                                    </p:set>
                                    <p:animEffect transition="in" filter="circle(in)">
                                      <p:cBhvr>
                                        <p:cTn id="93" dur="2000"/>
                                        <p:tgtEl>
                                          <p:spTgt spid="101409"/>
                                        </p:tgtEl>
                                      </p:cBhvr>
                                    </p:animEffect>
                                  </p:childTnLst>
                                </p:cTn>
                              </p:par>
                              <p:par>
                                <p:cTn id="94" presetID="6" presetClass="entr" presetSubtype="16" fill="hold" nodeType="withEffect">
                                  <p:stCondLst>
                                    <p:cond delay="0"/>
                                  </p:stCondLst>
                                  <p:childTnLst>
                                    <p:set>
                                      <p:cBhvr>
                                        <p:cTn id="95" dur="1" fill="hold">
                                          <p:stCondLst>
                                            <p:cond delay="0"/>
                                          </p:stCondLst>
                                        </p:cTn>
                                        <p:tgtEl>
                                          <p:spTgt spid="101410"/>
                                        </p:tgtEl>
                                        <p:attrNameLst>
                                          <p:attrName>style.visibility</p:attrName>
                                        </p:attrNameLst>
                                      </p:cBhvr>
                                      <p:to>
                                        <p:strVal val="visible"/>
                                      </p:to>
                                    </p:set>
                                    <p:animEffect transition="in" filter="circle(in)">
                                      <p:cBhvr>
                                        <p:cTn id="96" dur="2000"/>
                                        <p:tgtEl>
                                          <p:spTgt spid="101410"/>
                                        </p:tgtEl>
                                      </p:cBhvr>
                                    </p:animEffect>
                                  </p:childTnLst>
                                </p:cTn>
                              </p:par>
                              <p:par>
                                <p:cTn id="97" presetID="6" presetClass="entr" presetSubtype="16" fill="hold" nodeType="withEffect">
                                  <p:stCondLst>
                                    <p:cond delay="0"/>
                                  </p:stCondLst>
                                  <p:childTnLst>
                                    <p:set>
                                      <p:cBhvr>
                                        <p:cTn id="98" dur="1" fill="hold">
                                          <p:stCondLst>
                                            <p:cond delay="0"/>
                                          </p:stCondLst>
                                        </p:cTn>
                                        <p:tgtEl>
                                          <p:spTgt spid="101411"/>
                                        </p:tgtEl>
                                        <p:attrNameLst>
                                          <p:attrName>style.visibility</p:attrName>
                                        </p:attrNameLst>
                                      </p:cBhvr>
                                      <p:to>
                                        <p:strVal val="visible"/>
                                      </p:to>
                                    </p:set>
                                    <p:animEffect transition="in" filter="circle(in)">
                                      <p:cBhvr>
                                        <p:cTn id="99" dur="2000"/>
                                        <p:tgtEl>
                                          <p:spTgt spid="101411"/>
                                        </p:tgtEl>
                                      </p:cBhvr>
                                    </p:animEffect>
                                  </p:childTnLst>
                                </p:cTn>
                              </p:par>
                              <p:par>
                                <p:cTn id="100" presetID="6" presetClass="entr" presetSubtype="16" fill="hold" nodeType="withEffect">
                                  <p:stCondLst>
                                    <p:cond delay="0"/>
                                  </p:stCondLst>
                                  <p:childTnLst>
                                    <p:set>
                                      <p:cBhvr>
                                        <p:cTn id="101" dur="1" fill="hold">
                                          <p:stCondLst>
                                            <p:cond delay="0"/>
                                          </p:stCondLst>
                                        </p:cTn>
                                        <p:tgtEl>
                                          <p:spTgt spid="101412"/>
                                        </p:tgtEl>
                                        <p:attrNameLst>
                                          <p:attrName>style.visibility</p:attrName>
                                        </p:attrNameLst>
                                      </p:cBhvr>
                                      <p:to>
                                        <p:strVal val="visible"/>
                                      </p:to>
                                    </p:set>
                                    <p:animEffect transition="in" filter="circle(in)">
                                      <p:cBhvr>
                                        <p:cTn id="102" dur="2000"/>
                                        <p:tgtEl>
                                          <p:spTgt spid="101412"/>
                                        </p:tgtEl>
                                      </p:cBhvr>
                                    </p:animEffect>
                                  </p:childTnLst>
                                </p:cTn>
                              </p:par>
                              <p:par>
                                <p:cTn id="103" presetID="6" presetClass="entr" presetSubtype="16" fill="hold" nodeType="withEffect">
                                  <p:stCondLst>
                                    <p:cond delay="0"/>
                                  </p:stCondLst>
                                  <p:childTnLst>
                                    <p:set>
                                      <p:cBhvr>
                                        <p:cTn id="104" dur="1" fill="hold">
                                          <p:stCondLst>
                                            <p:cond delay="0"/>
                                          </p:stCondLst>
                                        </p:cTn>
                                        <p:tgtEl>
                                          <p:spTgt spid="101413"/>
                                        </p:tgtEl>
                                        <p:attrNameLst>
                                          <p:attrName>style.visibility</p:attrName>
                                        </p:attrNameLst>
                                      </p:cBhvr>
                                      <p:to>
                                        <p:strVal val="visible"/>
                                      </p:to>
                                    </p:set>
                                    <p:animEffect transition="in" filter="circle(in)">
                                      <p:cBhvr>
                                        <p:cTn id="105" dur="2000"/>
                                        <p:tgtEl>
                                          <p:spTgt spid="101413"/>
                                        </p:tgtEl>
                                      </p:cBhvr>
                                    </p:animEffect>
                                  </p:childTnLst>
                                </p:cTn>
                              </p:par>
                              <p:par>
                                <p:cTn id="106" presetID="6" presetClass="entr" presetSubtype="16" fill="hold" nodeType="withEffect">
                                  <p:stCondLst>
                                    <p:cond delay="0"/>
                                  </p:stCondLst>
                                  <p:childTnLst>
                                    <p:set>
                                      <p:cBhvr>
                                        <p:cTn id="107" dur="1" fill="hold">
                                          <p:stCondLst>
                                            <p:cond delay="0"/>
                                          </p:stCondLst>
                                        </p:cTn>
                                        <p:tgtEl>
                                          <p:spTgt spid="101414"/>
                                        </p:tgtEl>
                                        <p:attrNameLst>
                                          <p:attrName>style.visibility</p:attrName>
                                        </p:attrNameLst>
                                      </p:cBhvr>
                                      <p:to>
                                        <p:strVal val="visible"/>
                                      </p:to>
                                    </p:set>
                                    <p:animEffect transition="in" filter="circle(in)">
                                      <p:cBhvr>
                                        <p:cTn id="108" dur="2000"/>
                                        <p:tgtEl>
                                          <p:spTgt spid="101414"/>
                                        </p:tgtEl>
                                      </p:cBhvr>
                                    </p:animEffect>
                                  </p:childTnLst>
                                </p:cTn>
                              </p:par>
                              <p:par>
                                <p:cTn id="109" presetID="6" presetClass="entr" presetSubtype="16" fill="hold" nodeType="withEffect">
                                  <p:stCondLst>
                                    <p:cond delay="0"/>
                                  </p:stCondLst>
                                  <p:childTnLst>
                                    <p:set>
                                      <p:cBhvr>
                                        <p:cTn id="110" dur="1" fill="hold">
                                          <p:stCondLst>
                                            <p:cond delay="0"/>
                                          </p:stCondLst>
                                        </p:cTn>
                                        <p:tgtEl>
                                          <p:spTgt spid="101415"/>
                                        </p:tgtEl>
                                        <p:attrNameLst>
                                          <p:attrName>style.visibility</p:attrName>
                                        </p:attrNameLst>
                                      </p:cBhvr>
                                      <p:to>
                                        <p:strVal val="visible"/>
                                      </p:to>
                                    </p:set>
                                    <p:animEffect transition="in" filter="circle(in)">
                                      <p:cBhvr>
                                        <p:cTn id="111" dur="2000"/>
                                        <p:tgtEl>
                                          <p:spTgt spid="101415"/>
                                        </p:tgtEl>
                                      </p:cBhvr>
                                    </p:animEffect>
                                  </p:childTnLst>
                                </p:cTn>
                              </p:par>
                              <p:par>
                                <p:cTn id="112" presetID="6" presetClass="entr" presetSubtype="16" fill="hold" nodeType="withEffect">
                                  <p:stCondLst>
                                    <p:cond delay="0"/>
                                  </p:stCondLst>
                                  <p:childTnLst>
                                    <p:set>
                                      <p:cBhvr>
                                        <p:cTn id="113" dur="1" fill="hold">
                                          <p:stCondLst>
                                            <p:cond delay="0"/>
                                          </p:stCondLst>
                                        </p:cTn>
                                        <p:tgtEl>
                                          <p:spTgt spid="101416"/>
                                        </p:tgtEl>
                                        <p:attrNameLst>
                                          <p:attrName>style.visibility</p:attrName>
                                        </p:attrNameLst>
                                      </p:cBhvr>
                                      <p:to>
                                        <p:strVal val="visible"/>
                                      </p:to>
                                    </p:set>
                                    <p:animEffect transition="in" filter="circle(in)">
                                      <p:cBhvr>
                                        <p:cTn id="114" dur="2000"/>
                                        <p:tgtEl>
                                          <p:spTgt spid="101416"/>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101417"/>
                                        </p:tgtEl>
                                        <p:attrNameLst>
                                          <p:attrName>style.visibility</p:attrName>
                                        </p:attrNameLst>
                                      </p:cBhvr>
                                      <p:to>
                                        <p:strVal val="visible"/>
                                      </p:to>
                                    </p:set>
                                    <p:animEffect transition="in" filter="circle(in)">
                                      <p:cBhvr>
                                        <p:cTn id="117" dur="2000"/>
                                        <p:tgtEl>
                                          <p:spTgt spid="101417"/>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101418"/>
                                        </p:tgtEl>
                                        <p:attrNameLst>
                                          <p:attrName>style.visibility</p:attrName>
                                        </p:attrNameLst>
                                      </p:cBhvr>
                                      <p:to>
                                        <p:strVal val="visible"/>
                                      </p:to>
                                    </p:set>
                                    <p:animEffect transition="in" filter="circle(in)">
                                      <p:cBhvr>
                                        <p:cTn id="120" dur="2000"/>
                                        <p:tgtEl>
                                          <p:spTgt spid="101418"/>
                                        </p:tgtEl>
                                      </p:cBhvr>
                                    </p:animEffect>
                                  </p:childTnLst>
                                </p:cTn>
                              </p:par>
                              <p:par>
                                <p:cTn id="121" presetID="6" presetClass="entr" presetSubtype="16" fill="hold" nodeType="withEffect">
                                  <p:stCondLst>
                                    <p:cond delay="0"/>
                                  </p:stCondLst>
                                  <p:childTnLst>
                                    <p:set>
                                      <p:cBhvr>
                                        <p:cTn id="122" dur="1" fill="hold">
                                          <p:stCondLst>
                                            <p:cond delay="0"/>
                                          </p:stCondLst>
                                        </p:cTn>
                                        <p:tgtEl>
                                          <p:spTgt spid="101427"/>
                                        </p:tgtEl>
                                        <p:attrNameLst>
                                          <p:attrName>style.visibility</p:attrName>
                                        </p:attrNameLst>
                                      </p:cBhvr>
                                      <p:to>
                                        <p:strVal val="visible"/>
                                      </p:to>
                                    </p:set>
                                    <p:animEffect transition="in" filter="circle(in)">
                                      <p:cBhvr>
                                        <p:cTn id="123" dur="2000"/>
                                        <p:tgtEl>
                                          <p:spTgt spid="101427"/>
                                        </p:tgtEl>
                                      </p:cBhvr>
                                    </p:animEffect>
                                  </p:childTnLst>
                                </p:cTn>
                              </p:par>
                              <p:par>
                                <p:cTn id="124" presetID="6" presetClass="entr" presetSubtype="16" fill="hold" nodeType="withEffect">
                                  <p:stCondLst>
                                    <p:cond delay="0"/>
                                  </p:stCondLst>
                                  <p:childTnLst>
                                    <p:set>
                                      <p:cBhvr>
                                        <p:cTn id="125" dur="1" fill="hold">
                                          <p:stCondLst>
                                            <p:cond delay="0"/>
                                          </p:stCondLst>
                                        </p:cTn>
                                        <p:tgtEl>
                                          <p:spTgt spid="101428"/>
                                        </p:tgtEl>
                                        <p:attrNameLst>
                                          <p:attrName>style.visibility</p:attrName>
                                        </p:attrNameLst>
                                      </p:cBhvr>
                                      <p:to>
                                        <p:strVal val="visible"/>
                                      </p:to>
                                    </p:set>
                                    <p:animEffect transition="in" filter="circle(in)">
                                      <p:cBhvr>
                                        <p:cTn id="126" dur="2000"/>
                                        <p:tgtEl>
                                          <p:spTgt spid="101428"/>
                                        </p:tgtEl>
                                      </p:cBhvr>
                                    </p:animEffect>
                                  </p:childTnLst>
                                </p:cTn>
                              </p:par>
                              <p:par>
                                <p:cTn id="127" presetID="6" presetClass="entr" presetSubtype="16" fill="hold" nodeType="withEffect">
                                  <p:stCondLst>
                                    <p:cond delay="0"/>
                                  </p:stCondLst>
                                  <p:childTnLst>
                                    <p:set>
                                      <p:cBhvr>
                                        <p:cTn id="128" dur="1" fill="hold">
                                          <p:stCondLst>
                                            <p:cond delay="0"/>
                                          </p:stCondLst>
                                        </p:cTn>
                                        <p:tgtEl>
                                          <p:spTgt spid="101429"/>
                                        </p:tgtEl>
                                        <p:attrNameLst>
                                          <p:attrName>style.visibility</p:attrName>
                                        </p:attrNameLst>
                                      </p:cBhvr>
                                      <p:to>
                                        <p:strVal val="visible"/>
                                      </p:to>
                                    </p:set>
                                    <p:animEffect transition="in" filter="circle(in)">
                                      <p:cBhvr>
                                        <p:cTn id="129" dur="2000"/>
                                        <p:tgtEl>
                                          <p:spTgt spid="101429"/>
                                        </p:tgtEl>
                                      </p:cBhvr>
                                    </p:animEffect>
                                  </p:childTnLst>
                                </p:cTn>
                              </p:par>
                              <p:par>
                                <p:cTn id="130" presetID="6" presetClass="entr" presetSubtype="16" fill="hold" nodeType="withEffect">
                                  <p:stCondLst>
                                    <p:cond delay="0"/>
                                  </p:stCondLst>
                                  <p:childTnLst>
                                    <p:set>
                                      <p:cBhvr>
                                        <p:cTn id="131" dur="1" fill="hold">
                                          <p:stCondLst>
                                            <p:cond delay="0"/>
                                          </p:stCondLst>
                                        </p:cTn>
                                        <p:tgtEl>
                                          <p:spTgt spid="101430"/>
                                        </p:tgtEl>
                                        <p:attrNameLst>
                                          <p:attrName>style.visibility</p:attrName>
                                        </p:attrNameLst>
                                      </p:cBhvr>
                                      <p:to>
                                        <p:strVal val="visible"/>
                                      </p:to>
                                    </p:set>
                                    <p:animEffect transition="in" filter="circle(in)">
                                      <p:cBhvr>
                                        <p:cTn id="132" dur="2000"/>
                                        <p:tgtEl>
                                          <p:spTgt spid="101430"/>
                                        </p:tgtEl>
                                      </p:cBhvr>
                                    </p:animEffect>
                                  </p:childTnLst>
                                </p:cTn>
                              </p:par>
                              <p:par>
                                <p:cTn id="133" presetID="6" presetClass="entr" presetSubtype="16" fill="hold" nodeType="withEffect">
                                  <p:stCondLst>
                                    <p:cond delay="0"/>
                                  </p:stCondLst>
                                  <p:childTnLst>
                                    <p:set>
                                      <p:cBhvr>
                                        <p:cTn id="134" dur="1" fill="hold">
                                          <p:stCondLst>
                                            <p:cond delay="0"/>
                                          </p:stCondLst>
                                        </p:cTn>
                                        <p:tgtEl>
                                          <p:spTgt spid="101431"/>
                                        </p:tgtEl>
                                        <p:attrNameLst>
                                          <p:attrName>style.visibility</p:attrName>
                                        </p:attrNameLst>
                                      </p:cBhvr>
                                      <p:to>
                                        <p:strVal val="visible"/>
                                      </p:to>
                                    </p:set>
                                    <p:animEffect transition="in" filter="circle(in)">
                                      <p:cBhvr>
                                        <p:cTn id="135" dur="2000"/>
                                        <p:tgtEl>
                                          <p:spTgt spid="101431"/>
                                        </p:tgtEl>
                                      </p:cBhvr>
                                    </p:animEffect>
                                  </p:childTnLst>
                                </p:cTn>
                              </p:par>
                              <p:par>
                                <p:cTn id="136" presetID="6" presetClass="entr" presetSubtype="16" fill="hold" nodeType="withEffect">
                                  <p:stCondLst>
                                    <p:cond delay="0"/>
                                  </p:stCondLst>
                                  <p:childTnLst>
                                    <p:set>
                                      <p:cBhvr>
                                        <p:cTn id="137" dur="1" fill="hold">
                                          <p:stCondLst>
                                            <p:cond delay="0"/>
                                          </p:stCondLst>
                                        </p:cTn>
                                        <p:tgtEl>
                                          <p:spTgt spid="101432"/>
                                        </p:tgtEl>
                                        <p:attrNameLst>
                                          <p:attrName>style.visibility</p:attrName>
                                        </p:attrNameLst>
                                      </p:cBhvr>
                                      <p:to>
                                        <p:strVal val="visible"/>
                                      </p:to>
                                    </p:set>
                                    <p:animEffect transition="in" filter="circle(in)">
                                      <p:cBhvr>
                                        <p:cTn id="138" dur="2000"/>
                                        <p:tgtEl>
                                          <p:spTgt spid="101432"/>
                                        </p:tgtEl>
                                      </p:cBhvr>
                                    </p:animEffect>
                                  </p:childTnLst>
                                </p:cTn>
                              </p:par>
                              <p:par>
                                <p:cTn id="139" presetID="6" presetClass="entr" presetSubtype="16" fill="hold" nodeType="withEffect">
                                  <p:stCondLst>
                                    <p:cond delay="0"/>
                                  </p:stCondLst>
                                  <p:childTnLst>
                                    <p:set>
                                      <p:cBhvr>
                                        <p:cTn id="140" dur="1" fill="hold">
                                          <p:stCondLst>
                                            <p:cond delay="0"/>
                                          </p:stCondLst>
                                        </p:cTn>
                                        <p:tgtEl>
                                          <p:spTgt spid="101433"/>
                                        </p:tgtEl>
                                        <p:attrNameLst>
                                          <p:attrName>style.visibility</p:attrName>
                                        </p:attrNameLst>
                                      </p:cBhvr>
                                      <p:to>
                                        <p:strVal val="visible"/>
                                      </p:to>
                                    </p:set>
                                    <p:animEffect transition="in" filter="circle(in)">
                                      <p:cBhvr>
                                        <p:cTn id="141" dur="2000"/>
                                        <p:tgtEl>
                                          <p:spTgt spid="101433"/>
                                        </p:tgtEl>
                                      </p:cBhvr>
                                    </p:animEffect>
                                  </p:childTnLst>
                                </p:cTn>
                              </p:par>
                              <p:par>
                                <p:cTn id="142" presetID="6" presetClass="entr" presetSubtype="16" fill="hold" nodeType="withEffect">
                                  <p:stCondLst>
                                    <p:cond delay="0"/>
                                  </p:stCondLst>
                                  <p:childTnLst>
                                    <p:set>
                                      <p:cBhvr>
                                        <p:cTn id="143" dur="1" fill="hold">
                                          <p:stCondLst>
                                            <p:cond delay="0"/>
                                          </p:stCondLst>
                                        </p:cTn>
                                        <p:tgtEl>
                                          <p:spTgt spid="101434"/>
                                        </p:tgtEl>
                                        <p:attrNameLst>
                                          <p:attrName>style.visibility</p:attrName>
                                        </p:attrNameLst>
                                      </p:cBhvr>
                                      <p:to>
                                        <p:strVal val="visible"/>
                                      </p:to>
                                    </p:set>
                                    <p:animEffect transition="in" filter="circle(in)">
                                      <p:cBhvr>
                                        <p:cTn id="144" dur="2000"/>
                                        <p:tgtEl>
                                          <p:spTgt spid="101434"/>
                                        </p:tgtEl>
                                      </p:cBhvr>
                                    </p:animEffect>
                                  </p:childTnLst>
                                </p:cTn>
                              </p:par>
                              <p:par>
                                <p:cTn id="145" presetID="6" presetClass="entr" presetSubtype="16" fill="hold" grpId="0" nodeType="withEffect">
                                  <p:stCondLst>
                                    <p:cond delay="0"/>
                                  </p:stCondLst>
                                  <p:childTnLst>
                                    <p:set>
                                      <p:cBhvr>
                                        <p:cTn id="146" dur="1" fill="hold">
                                          <p:stCondLst>
                                            <p:cond delay="0"/>
                                          </p:stCondLst>
                                        </p:cTn>
                                        <p:tgtEl>
                                          <p:spTgt spid="101435"/>
                                        </p:tgtEl>
                                        <p:attrNameLst>
                                          <p:attrName>style.visibility</p:attrName>
                                        </p:attrNameLst>
                                      </p:cBhvr>
                                      <p:to>
                                        <p:strVal val="visible"/>
                                      </p:to>
                                    </p:set>
                                    <p:animEffect transition="in" filter="circle(in)">
                                      <p:cBhvr>
                                        <p:cTn id="147" dur="2000"/>
                                        <p:tgtEl>
                                          <p:spTgt spid="101435"/>
                                        </p:tgtEl>
                                      </p:cBhvr>
                                    </p:animEffect>
                                  </p:childTnLst>
                                </p:cTn>
                              </p:par>
                              <p:par>
                                <p:cTn id="148" presetID="6" presetClass="entr" presetSubtype="16" fill="hold" nodeType="withEffect">
                                  <p:stCondLst>
                                    <p:cond delay="0"/>
                                  </p:stCondLst>
                                  <p:childTnLst>
                                    <p:set>
                                      <p:cBhvr>
                                        <p:cTn id="149" dur="1" fill="hold">
                                          <p:stCondLst>
                                            <p:cond delay="0"/>
                                          </p:stCondLst>
                                        </p:cTn>
                                        <p:tgtEl>
                                          <p:spTgt spid="101436"/>
                                        </p:tgtEl>
                                        <p:attrNameLst>
                                          <p:attrName>style.visibility</p:attrName>
                                        </p:attrNameLst>
                                      </p:cBhvr>
                                      <p:to>
                                        <p:strVal val="visible"/>
                                      </p:to>
                                    </p:set>
                                    <p:animEffect transition="in" filter="circle(in)">
                                      <p:cBhvr>
                                        <p:cTn id="150" dur="2000"/>
                                        <p:tgtEl>
                                          <p:spTgt spid="101436"/>
                                        </p:tgtEl>
                                      </p:cBhvr>
                                    </p:animEffect>
                                  </p:childTnLst>
                                </p:cTn>
                              </p:par>
                              <p:par>
                                <p:cTn id="151" presetID="6" presetClass="entr" presetSubtype="16" fill="hold" nodeType="with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circle(in)">
                                      <p:cBhvr>
                                        <p:cTn id="153" dur="2000"/>
                                        <p:tgtEl>
                                          <p:spTgt spid="50"/>
                                        </p:tgtEl>
                                      </p:cBhvr>
                                    </p:animEffect>
                                  </p:childTnLst>
                                </p:cTn>
                              </p:par>
                              <p:par>
                                <p:cTn id="154" presetID="6" presetClass="entr" presetSubtype="16" fill="hold"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circle(in)">
                                      <p:cBhvr>
                                        <p:cTn id="156"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P spid="101389" grpId="0"/>
      <p:bldP spid="101390" grpId="0"/>
      <p:bldP spid="101393" grpId="0"/>
      <p:bldP spid="101407" grpId="0"/>
      <p:bldP spid="101417" grpId="0" animBg="1"/>
      <p:bldP spid="101418" grpId="0"/>
      <p:bldP spid="101435" grpId="0"/>
      <p:bldP spid="1014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4"/>
          <p:cNvPicPr>
            <a:picLocks noGrp="1" noChangeAspect="1"/>
          </p:cNvPicPr>
          <p:nvPr>
            <p:ph idx="1" hasCustomPrompt="1"/>
          </p:nvPr>
        </p:nvPicPr>
        <p:blipFill>
          <a:blip r:embed="rId1"/>
          <a:srcRect b="2180"/>
          <a:stretch>
            <a:fillRect/>
          </a:stretch>
        </p:blipFill>
        <p:spPr>
          <a:xfrm>
            <a:off x="684213" y="260350"/>
            <a:ext cx="7848600" cy="5761038"/>
          </a:xfr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4"/>
          <p:cNvPicPr>
            <a:picLocks noGrp="1" noChangeAspect="1"/>
          </p:cNvPicPr>
          <p:nvPr>
            <p:ph idx="1" hasCustomPrompt="1"/>
          </p:nvPr>
        </p:nvPicPr>
        <p:blipFill>
          <a:blip r:embed="rId1"/>
          <a:srcRect/>
          <a:stretch>
            <a:fillRect/>
          </a:stretch>
        </p:blipFill>
        <p:spPr>
          <a:xfrm>
            <a:off x="395288" y="266700"/>
            <a:ext cx="8497887" cy="6257925"/>
          </a:xfr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İçerik Yer Tutucusu 2"/>
          <p:cNvSpPr>
            <a:spLocks noGrp="1"/>
          </p:cNvSpPr>
          <p:nvPr>
            <p:ph idx="1" hasCustomPrompt="1"/>
          </p:nvPr>
        </p:nvSpPr>
        <p:spPr>
          <a:xfrm>
            <a:off x="468313" y="836613"/>
            <a:ext cx="8358188" cy="3767138"/>
          </a:xfrm>
        </p:spPr>
        <p:txBody>
          <a:bodyPr vert="horz" wrap="square" lIns="91440" tIns="45720" rIns="91440" bIns="45720" numCol="1" anchor="ctr" anchorCtr="0" compatLnSpc="1"/>
          <a:p>
            <a:pPr marL="0" indent="0">
              <a:buNone/>
            </a:pPr>
            <a:r>
              <a:rPr lang="tr-TR" altLang="en-US" b="1" dirty="0">
                <a:solidFill>
                  <a:schemeClr val="accent1"/>
                </a:solidFill>
                <a:latin typeface="Arial" panose="020B0604020202020204" pitchFamily="34" charset="0"/>
                <a:ea typeface="ヒラギノ角ゴ Pro W3" pitchFamily="-106" charset="-128"/>
              </a:rPr>
              <a:t>Hava Bacaları: </a:t>
            </a:r>
            <a:r>
              <a:rPr lang="tr-TR" altLang="en-US" b="1" dirty="0">
                <a:solidFill>
                  <a:srgbClr val="000000"/>
                </a:solidFill>
                <a:latin typeface="Arial" panose="020B0604020202020204" pitchFamily="34" charset="0"/>
                <a:ea typeface="ヒラギノ角ゴ Pro W3" pitchFamily="-106" charset="-128"/>
              </a:rPr>
              <a:t>Boru hatları dalgalı arazilerden geçerken özellikle yüksek noktalarda biriken hava nedeniyle hava cepleri oluşur, söz konusu cepler su akış yolu kesitini daraltarak, basınç yükselmesine sebep olurlar. Bu durumda boru hatları zarar görür.  Bu istenmeyen oluşumu gidermek için böyle noktalara hava bacaları yerleştirilir. Söz konusu noktalarda basınç yükü 4 m’ yi geçiyorsa hava bacaları yerine hava boşaltma vanaları (vantuz) yerleştirilir. Hava bacalarının olduğu yerdeki suyun akış hızı 3 m/s’yi geçmemelidir. Topoğrafya düzgün olsa bile her 150 metrede bir konulacak hava bacaları veya vantuzlar ile sistem sigortalanmış olur. </a:t>
            </a:r>
            <a:endParaRPr lang="tr-TR" altLang="en-US" b="1" dirty="0">
              <a:solidFill>
                <a:srgbClr val="000000"/>
              </a:solidFill>
              <a:latin typeface="Arial" panose="020B0604020202020204" pitchFamily="34" charset="0"/>
              <a:ea typeface="ヒラギノ角ゴ Pro W3" pitchFamily="-106" charset="-128"/>
            </a:endParaRPr>
          </a:p>
          <a:p>
            <a:pPr marL="0" indent="0"/>
            <a:endParaRPr lang="tr-TR" altLang="x-non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5"/>
          <p:cNvPicPr>
            <a:picLocks noGrp="1" noChangeAspect="1"/>
          </p:cNvPicPr>
          <p:nvPr>
            <p:ph type="title" hasCustomPrompt="1"/>
          </p:nvPr>
        </p:nvPicPr>
        <p:blipFill>
          <a:blip r:embed="rId1"/>
          <a:srcRect/>
          <a:stretch>
            <a:fillRect/>
          </a:stretch>
        </p:blipFill>
        <p:spPr>
          <a:xfrm>
            <a:off x="673100" y="274638"/>
            <a:ext cx="7797800" cy="5851525"/>
          </a:xfr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İçerik Yer Tutucusu 2"/>
          <p:cNvSpPr>
            <a:spLocks noGrp="1"/>
          </p:cNvSpPr>
          <p:nvPr>
            <p:ph idx="1" hasCustomPrompt="1"/>
          </p:nvPr>
        </p:nvSpPr>
        <p:spPr>
          <a:xfrm>
            <a:off x="539750" y="836613"/>
            <a:ext cx="8286750" cy="3767138"/>
          </a:xfrm>
        </p:spPr>
        <p:txBody>
          <a:bodyPr vert="horz" wrap="square" lIns="91440" tIns="45720" rIns="91440" bIns="45720" numCol="1" anchor="ctr" anchorCtr="0" compatLnSpc="1"/>
          <a:lstStyle/>
          <a:p>
            <a:pPr marL="0" marR="0" lvl="0" indent="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FF"/>
                </a:solidFill>
                <a:effectLst/>
                <a:uLnTx/>
                <a:uFillTx/>
                <a:latin typeface="Arial" panose="020B0604020202020204" pitchFamily="34" charset="0"/>
                <a:ea typeface="ヒラギノ角ゴ Pro W3" pitchFamily="-106" charset="-128"/>
                <a:cs typeface="+mn-cs"/>
              </a:rPr>
              <a:t>	</a:t>
            </a:r>
            <a:r>
              <a:rPr kumimoji="0" lang="tr-TR" altLang="en-US" sz="2000" b="1" i="0" u="none" strike="noStrike" kern="1200" cap="none" spc="0" normalizeH="0" baseline="0" noProof="0" dirty="0">
                <a:ln>
                  <a:noFill/>
                </a:ln>
                <a:solidFill>
                  <a:schemeClr val="accent1"/>
                </a:solidFill>
                <a:effectLst/>
                <a:uLnTx/>
                <a:uFillTx/>
                <a:latin typeface="Arial" panose="020B0604020202020204" pitchFamily="34" charset="0"/>
                <a:ea typeface="ヒラギノ角ゴ Pro W3" pitchFamily="-106" charset="-128"/>
                <a:cs typeface="+mn-cs"/>
              </a:rPr>
              <a:t>Basınç düşürme bacaları: </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Özellikle eğimi değişken arazilerde basınç artabilir, bu koşullarda özellikle sistemin tüm noktaları kapalı ise genellikle hat sonlarında, dirseklerde “T” parçalarında istenmeyen hasarlar oluşabilir. Bunu gidermek için basınç düşürme bacaları kullanılır. </a:t>
            </a:r>
            <a:endPar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endParaRP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5"/>
          <p:cNvPicPr>
            <a:picLocks noGrp="1" noChangeAspect="1"/>
          </p:cNvPicPr>
          <p:nvPr>
            <p:ph type="title" hasCustomPrompt="1"/>
          </p:nvPr>
        </p:nvPicPr>
        <p:blipFill>
          <a:blip r:embed="rId1"/>
          <a:srcRect/>
          <a:stretch>
            <a:fillRect/>
          </a:stretch>
        </p:blipFill>
        <p:spPr>
          <a:xfrm>
            <a:off x="669925" y="274638"/>
            <a:ext cx="7804150" cy="5851525"/>
          </a:xfr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5"/>
          <p:cNvPicPr>
            <a:picLocks noGrp="1" noChangeAspect="1"/>
          </p:cNvPicPr>
          <p:nvPr>
            <p:ph type="title" hasCustomPrompt="1"/>
          </p:nvPr>
        </p:nvPicPr>
        <p:blipFill>
          <a:blip r:embed="rId1"/>
          <a:srcRect/>
          <a:stretch>
            <a:fillRect/>
          </a:stretch>
        </p:blipFill>
        <p:spPr>
          <a:xfrm>
            <a:off x="669925" y="274638"/>
            <a:ext cx="7804150" cy="5851525"/>
          </a:xfr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7"/>
          <p:cNvPicPr>
            <a:picLocks noGrp="1" noChangeAspect="1"/>
          </p:cNvPicPr>
          <p:nvPr>
            <p:ph type="title" hasCustomPrompt="1"/>
          </p:nvPr>
        </p:nvPicPr>
        <p:blipFill>
          <a:blip r:embed="rId1"/>
          <a:srcRect/>
          <a:stretch>
            <a:fillRect/>
          </a:stretch>
        </p:blipFill>
        <p:spPr>
          <a:xfrm>
            <a:off x="684213" y="333375"/>
            <a:ext cx="7804150" cy="5851525"/>
          </a:xfr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İçerik Yer Tutucusu 2"/>
          <p:cNvSpPr>
            <a:spLocks noGrp="1"/>
          </p:cNvSpPr>
          <p:nvPr>
            <p:ph idx="1" hasCustomPrompt="1"/>
          </p:nvPr>
        </p:nvSpPr>
        <p:spPr>
          <a:xfrm>
            <a:off x="539750" y="22225"/>
            <a:ext cx="8215313" cy="2470150"/>
          </a:xfrm>
          <a:ln/>
        </p:spPr>
        <p:txBody>
          <a:bodyPr vert="horz" wrap="square" lIns="91440" tIns="45720" rIns="91440" bIns="45720" anchor="ctr" anchorCtr="0"/>
          <a:p>
            <a:pPr marL="0" indent="0">
              <a:buNone/>
            </a:pPr>
            <a:r>
              <a:rPr lang="tr-TR" altLang="en-US" b="1" dirty="0">
                <a:solidFill>
                  <a:schemeClr val="accent1"/>
                </a:solidFill>
                <a:latin typeface="Arial" panose="020B0604020202020204" pitchFamily="34" charset="0"/>
                <a:ea typeface="ヒラギノ角ゴ Pro W3" pitchFamily="-106" charset="-128"/>
              </a:rPr>
              <a:t>Saptırma bacaları: </a:t>
            </a:r>
            <a:r>
              <a:rPr lang="tr-TR" altLang="en-US" b="1" dirty="0">
                <a:solidFill>
                  <a:schemeClr val="bg1"/>
                </a:solidFill>
                <a:latin typeface="Arial" panose="020B0604020202020204" pitchFamily="34" charset="0"/>
                <a:ea typeface="ヒラギノ角ゴ Pro W3" pitchFamily="-106" charset="-128"/>
              </a:rPr>
              <a:t>Suyun ana boru hattından laterale alınmasında kullanılır. Aynı zamanda bu bacalar basınç düşürme bacası görevi de görürler.  </a:t>
            </a:r>
            <a:endParaRPr lang="tr-TR" altLang="en-US" b="1" dirty="0">
              <a:solidFill>
                <a:schemeClr val="bg1"/>
              </a:solidFill>
              <a:latin typeface="Arial" panose="020B0604020202020204" pitchFamily="34" charset="0"/>
              <a:ea typeface="ヒラギノ角ゴ Pro W3" pitchFamily="-106" charset="-128"/>
            </a:endParaRPr>
          </a:p>
          <a:p>
            <a:pPr marL="0" indent="0">
              <a:buNone/>
            </a:pPr>
            <a:endParaRPr lang="tr-TR" altLang="x-none" dirty="0"/>
          </a:p>
        </p:txBody>
      </p:sp>
      <p:pic>
        <p:nvPicPr>
          <p:cNvPr id="55299" name="Picture 11"/>
          <p:cNvPicPr>
            <a:picLocks noChangeAspect="1"/>
          </p:cNvPicPr>
          <p:nvPr/>
        </p:nvPicPr>
        <p:blipFill>
          <a:blip r:embed="rId1"/>
          <a:srcRect r="2477" b="3246"/>
          <a:stretch>
            <a:fillRect/>
          </a:stretch>
        </p:blipFill>
        <p:spPr>
          <a:xfrm>
            <a:off x="250825" y="1628775"/>
            <a:ext cx="8497888" cy="501015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İçerik Yer Tutucusu 2"/>
          <p:cNvSpPr>
            <a:spLocks noGrp="1"/>
          </p:cNvSpPr>
          <p:nvPr>
            <p:ph idx="1" hasCustomPrompt="1"/>
          </p:nvPr>
        </p:nvSpPr>
        <p:spPr>
          <a:xfrm>
            <a:off x="533400" y="533400"/>
            <a:ext cx="8142288" cy="1600200"/>
          </a:xfrm>
          <a:ln/>
        </p:spPr>
        <p:txBody>
          <a:bodyPr vert="horz" wrap="square" lIns="91440" tIns="45720" rIns="91440" bIns="45720" anchor="ctr" anchorCtr="0"/>
          <a:p>
            <a:pPr marL="0" indent="0">
              <a:buNone/>
            </a:pPr>
            <a:r>
              <a:rPr lang="tr-TR" altLang="en-US" b="1" dirty="0">
                <a:solidFill>
                  <a:schemeClr val="accent1"/>
                </a:solidFill>
                <a:latin typeface="Arial" panose="020B0604020202020204" pitchFamily="34" charset="0"/>
                <a:ea typeface="ヒラギノ角ゴ Pro W3" pitchFamily="-106" charset="-128"/>
              </a:rPr>
              <a:t>Dağıtma bacası tipleri: </a:t>
            </a:r>
            <a:r>
              <a:rPr lang="tr-TR" altLang="en-US" b="1" dirty="0">
                <a:solidFill>
                  <a:schemeClr val="bg1"/>
                </a:solidFill>
                <a:latin typeface="Arial" panose="020B0604020202020204" pitchFamily="34" charset="0"/>
                <a:ea typeface="ヒラギノ角ゴ Pro W3" pitchFamily="-106" charset="-128"/>
              </a:rPr>
              <a:t>Lateral hatlardaki suyun tarla parsellerine alınmasında kullanılır. </a:t>
            </a:r>
            <a:endParaRPr lang="tr-TR" altLang="en-US" b="1" dirty="0">
              <a:solidFill>
                <a:schemeClr val="bg1"/>
              </a:solidFill>
              <a:latin typeface="Arial" panose="020B0604020202020204" pitchFamily="34" charset="0"/>
              <a:ea typeface="ヒラギノ角ゴ Pro W3" pitchFamily="-106" charset="-128"/>
            </a:endParaRPr>
          </a:p>
          <a:p>
            <a:pPr marL="0" indent="0">
              <a:buNone/>
            </a:pPr>
            <a:endParaRPr lang="tr-TR" altLang="x-none" dirty="0"/>
          </a:p>
        </p:txBody>
      </p:sp>
      <p:pic>
        <p:nvPicPr>
          <p:cNvPr id="56323" name="Picture 6"/>
          <p:cNvPicPr>
            <a:picLocks noChangeAspect="1"/>
          </p:cNvPicPr>
          <p:nvPr/>
        </p:nvPicPr>
        <p:blipFill>
          <a:blip r:embed="rId1"/>
          <a:srcRect r="2203"/>
          <a:stretch>
            <a:fillRect/>
          </a:stretch>
        </p:blipFill>
        <p:spPr>
          <a:xfrm>
            <a:off x="250825" y="1619250"/>
            <a:ext cx="8785225" cy="51339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noChangeArrowheads="1"/>
          </p:cNvSpPr>
          <p:nvPr>
            <p:ph type="title" hasCustomPrompt="1"/>
          </p:nvPr>
        </p:nvSpPr>
        <p:spPr>
          <a:xfrm>
            <a:off x="533400" y="4495800"/>
            <a:ext cx="8142288" cy="1524000"/>
          </a:xfrm>
          <a:solidFill>
            <a:schemeClr val="accent1">
              <a:lumMod val="20000"/>
              <a:lumOff val="80000"/>
            </a:schemeClr>
          </a:solidFill>
          <a:ln>
            <a:solidFill>
              <a:schemeClr val="accent1">
                <a:lumMod val="75000"/>
              </a:schemeClr>
            </a:solidFill>
          </a:ln>
        </p:spPr>
        <p:txBody>
          <a:bodyPr vert="horz" lIns="91440" tIns="45720" rIns="91440" bIns="45720" rtlCol="0" anchor="ctr"/>
          <a:p>
            <a:pPr algn="ctr" eaLnBrk="1" hangingPunct="1">
              <a:buNone/>
            </a:pPr>
            <a:r>
              <a:rPr lang="tr-TR" altLang="en-US" sz="2200" b="1" dirty="0">
                <a:solidFill>
                  <a:srgbClr val="3B0301"/>
                </a:solidFill>
                <a:latin typeface="Times New Roman" panose="02020603050405020304" pitchFamily="18" charset="0"/>
                <a:cs typeface="Times New Roman" panose="02020603050405020304" pitchFamily="18" charset="0"/>
              </a:rPr>
              <a:t>ARAZİNİN SULAMAYA HAZIRLANMASI ÜÇ AŞAMAYLA GERÇEKLEŞTİRİLİR. </a:t>
            </a:r>
            <a:endParaRPr lang="en-US" altLang="en-US" sz="2200" b="1" dirty="0">
              <a:solidFill>
                <a:srgbClr val="3B0301"/>
              </a:solidFill>
              <a:latin typeface="Times New Roman" panose="02020603050405020304" pitchFamily="18" charset="0"/>
              <a:ea typeface="Times New Roman" panose="02020603050405020304" pitchFamily="18" charset="0"/>
            </a:endParaRPr>
          </a:p>
        </p:txBody>
      </p:sp>
      <p:sp>
        <p:nvSpPr>
          <p:cNvPr id="8195" name="Rectangle 3"/>
          <p:cNvSpPr>
            <a:spLocks noGrp="1" noChangeArrowheads="1"/>
          </p:cNvSpPr>
          <p:nvPr>
            <p:ph idx="1" hasCustomPrompt="1"/>
          </p:nvPr>
        </p:nvSpPr>
        <p:spPr>
          <a:xfrm>
            <a:off x="533400" y="533400"/>
            <a:ext cx="8142288" cy="3767138"/>
          </a:xfrm>
        </p:spPr>
        <p:txBody>
          <a:bodyPr vert="horz" wrap="square" lIns="91440" tIns="45720" rIns="91440" bIns="45720" numCol="1" rtlCol="0" anchor="ctr" anchorCtr="0" compatLnSpc="1"/>
          <a:p>
            <a:pPr marL="0" indent="0" algn="just" eaLnBrk="1" hangingPunct="1">
              <a:lnSpc>
                <a:spcPct val="110000"/>
              </a:lnSpc>
              <a:buNone/>
            </a:pPr>
            <a:r>
              <a:rPr lang="tr-TR" altLang="en-US" sz="2200" b="1" dirty="0">
                <a:solidFill>
                  <a:srgbClr val="542454"/>
                </a:solidFill>
              </a:rPr>
              <a:t>1. </a:t>
            </a:r>
            <a:r>
              <a:rPr lang="tr-TR" altLang="en-US" sz="2200" b="1" dirty="0">
                <a:solidFill>
                  <a:schemeClr val="bg1"/>
                </a:solidFill>
              </a:rPr>
              <a:t>Sulu tarım alanlarında erozyona neden olmayacak maksimum akış uzunluğu dikkate alınarak arazi uygun boyutta parsellere ayrılır. </a:t>
            </a:r>
            <a:endParaRPr lang="tr-TR" altLang="en-US" sz="2200" b="1" dirty="0">
              <a:solidFill>
                <a:schemeClr val="bg1"/>
              </a:solidFill>
            </a:endParaRPr>
          </a:p>
          <a:p>
            <a:pPr marL="0" indent="0" algn="just" eaLnBrk="1" hangingPunct="1">
              <a:lnSpc>
                <a:spcPct val="110000"/>
              </a:lnSpc>
              <a:buNone/>
            </a:pPr>
            <a:r>
              <a:rPr lang="tr-TR" altLang="en-US" sz="2200" b="1" dirty="0">
                <a:solidFill>
                  <a:srgbClr val="542454"/>
                </a:solidFill>
              </a:rPr>
              <a:t>2. </a:t>
            </a:r>
            <a:r>
              <a:rPr lang="tr-TR" altLang="en-US" sz="2200" b="1" dirty="0">
                <a:solidFill>
                  <a:schemeClr val="bg1"/>
                </a:solidFill>
              </a:rPr>
              <a:t>Söz konusu parsellere sulama ve drenaj sistemi planlanır, projelenir ve araziye uygulanır. </a:t>
            </a:r>
            <a:endParaRPr lang="tr-TR" altLang="en-US" sz="2200" b="1" dirty="0">
              <a:solidFill>
                <a:schemeClr val="bg1"/>
              </a:solidFill>
            </a:endParaRPr>
          </a:p>
          <a:p>
            <a:pPr marL="0" indent="0" algn="just" eaLnBrk="1" hangingPunct="1">
              <a:lnSpc>
                <a:spcPct val="110000"/>
              </a:lnSpc>
              <a:buNone/>
            </a:pPr>
            <a:r>
              <a:rPr lang="tr-TR" altLang="en-US" sz="2200" b="1" dirty="0">
                <a:solidFill>
                  <a:srgbClr val="542454"/>
                </a:solidFill>
              </a:rPr>
              <a:t>3. </a:t>
            </a:r>
            <a:r>
              <a:rPr lang="tr-TR" altLang="en-US" sz="2200" b="1" dirty="0">
                <a:solidFill>
                  <a:schemeClr val="bg1"/>
                </a:solidFill>
              </a:rPr>
              <a:t>Arazinin yüzeyinde eş bir su dağılımı sağlayabilmek için alanın yüzeyi uygun eğim derecelerinde ve sulama yönteminin gerektirdiği biçimde bireysel olarak tesviye edilir. </a:t>
            </a:r>
            <a:endParaRPr lang="en-US" altLang="en-US" sz="2200" b="1" dirty="0">
              <a:solidFill>
                <a:schemeClr val="bg1"/>
              </a:solidFill>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noChangeArrowheads="1"/>
          </p:cNvSpPr>
          <p:nvPr>
            <p:ph type="title" hasCustomPrompt="1"/>
          </p:nvPr>
        </p:nvSpPr>
        <p:spPr>
          <a:xfrm>
            <a:off x="533400" y="4495800"/>
            <a:ext cx="8215313" cy="1524000"/>
          </a:xfrm>
          <a:solidFill>
            <a:schemeClr val="accent1">
              <a:lumMod val="20000"/>
              <a:lumOff val="80000"/>
            </a:schemeClr>
          </a:solidFill>
          <a:ln>
            <a:solidFill>
              <a:schemeClr val="accent1">
                <a:lumMod val="75000"/>
              </a:schemeClr>
            </a:solidFill>
          </a:ln>
        </p:spPr>
        <p:txBody>
          <a:bodyPr vert="horz" lIns="91440" tIns="45720" rIns="91440" bIns="45720" rtlCol="0" anchor="ctr"/>
          <a:p>
            <a:pPr algn="ctr" eaLnBrk="1" hangingPunct="1">
              <a:buNone/>
            </a:pPr>
            <a:r>
              <a:rPr lang="tr-TR" altLang="en-US" sz="2400" b="1" dirty="0">
                <a:solidFill>
                  <a:srgbClr val="3B0301"/>
                </a:solidFill>
                <a:latin typeface="Times New Roman" panose="02020603050405020304" pitchFamily="18" charset="0"/>
                <a:cs typeface="Times New Roman" panose="02020603050405020304" pitchFamily="18" charset="0"/>
              </a:rPr>
              <a:t>ARAZİNİN SULAMAYA HAZIRLANMASINDA GEREKLİ ETÜTLER</a:t>
            </a:r>
            <a:endParaRPr lang="en-US" altLang="en-US" sz="2400" b="1" dirty="0">
              <a:solidFill>
                <a:srgbClr val="3B0301"/>
              </a:solidFill>
              <a:latin typeface="Times New Roman" panose="02020603050405020304" pitchFamily="18" charset="0"/>
              <a:ea typeface="Times New Roman" panose="02020603050405020304" pitchFamily="18" charset="0"/>
            </a:endParaRPr>
          </a:p>
        </p:txBody>
      </p:sp>
      <p:sp>
        <p:nvSpPr>
          <p:cNvPr id="9219" name="Rectangle 3"/>
          <p:cNvSpPr>
            <a:spLocks noGrp="1" noChangeArrowheads="1"/>
          </p:cNvSpPr>
          <p:nvPr>
            <p:ph idx="1" hasCustomPrompt="1"/>
          </p:nvPr>
        </p:nvSpPr>
        <p:spPr>
          <a:xfrm>
            <a:off x="533400" y="533400"/>
            <a:ext cx="8431213" cy="3767138"/>
          </a:xfrm>
        </p:spPr>
        <p:txBody>
          <a:bodyPr vert="horz" wrap="square" lIns="91440" tIns="45720" rIns="91440" bIns="45720" numCol="1" rtlCol="0" anchor="ctr" anchorCtr="0" compatLnSpc="1"/>
          <a:p>
            <a:pPr marL="457200" indent="-457200" algn="just" eaLnBrk="1" hangingPunct="1">
              <a:lnSpc>
                <a:spcPct val="130000"/>
              </a:lnSpc>
              <a:buClr>
                <a:srgbClr val="3B0301"/>
              </a:buClr>
              <a:buFont typeface="Wingdings 3" panose="05040102010807070707" pitchFamily="18" charset="2"/>
              <a:buAutoNum type="arabicPeriod"/>
            </a:pPr>
            <a:r>
              <a:rPr lang="tr-TR" altLang="en-US" sz="2400" b="1" u="sng" dirty="0">
                <a:solidFill>
                  <a:srgbClr val="3B0301"/>
                </a:solidFill>
              </a:rPr>
              <a:t>Toprak etütleri</a:t>
            </a:r>
            <a:endParaRPr lang="tr-TR" altLang="en-US" sz="2400" b="1" u="sng" dirty="0">
              <a:solidFill>
                <a:srgbClr val="3B0301"/>
              </a:solidFill>
            </a:endParaRPr>
          </a:p>
          <a:p>
            <a:pPr marL="457200" indent="-457200" algn="just" eaLnBrk="1" hangingPunct="1">
              <a:lnSpc>
                <a:spcPct val="130000"/>
              </a:lnSpc>
              <a:buNone/>
            </a:pPr>
            <a:r>
              <a:rPr lang="tr-TR" altLang="en-US" sz="1800" b="1" dirty="0">
                <a:solidFill>
                  <a:schemeClr val="bg1"/>
                </a:solidFill>
              </a:rPr>
              <a:t>Çalışılacak alandaki toprak değişimlerine göre 2-20 ha araziyi temsil edecek şekilde 150 cm derinlikte toprak profilleri açılır ve her bir 30 cm’lik bir katmandan bozulmuş ve bozulmamış örnekler alınır. Alınan bu bozulmamış örneklerden hacim ağırlığı ve tarla kapasitesi, bozulmuşlardan ise bünye, solma noktası ve tuzluluk değeri saptanır. Bunun yanında tesviye için önemli olacak toprak derinliği belirlenir. Açılan her bir profilin yanında infiltrasyon testleri yapılarak su alma özellikleri ortaya konulur. </a:t>
            </a:r>
            <a:endParaRPr lang="en-US" altLang="en-US" sz="1800" b="1" dirty="0">
              <a:solidFill>
                <a:schemeClr val="bg1"/>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Resim 1"/>
          <p:cNvPicPr>
            <a:picLocks noChangeAspect="1"/>
          </p:cNvPicPr>
          <p:nvPr/>
        </p:nvPicPr>
        <p:blipFill rotWithShape="1">
          <a:blip r:embed="rId1"/>
          <a:srcRect l="36164" t="19486" r="36718" b="33266"/>
          <a:stretch>
            <a:fillRect/>
          </a:stretch>
        </p:blipFill>
        <p:spPr>
          <a:xfrm>
            <a:off x="179388" y="631825"/>
            <a:ext cx="3529013" cy="5256213"/>
          </a:xfrm>
          <a:prstGeom prst="rect">
            <a:avLst/>
          </a:prstGeom>
          <a:ln>
            <a:solidFill>
              <a:schemeClr val="accent1">
                <a:lumMod val="75000"/>
              </a:schemeClr>
            </a:solidFill>
          </a:ln>
        </p:spPr>
      </p:pic>
      <p:pic>
        <p:nvPicPr>
          <p:cNvPr id="4" name="Resim 3"/>
          <p:cNvPicPr>
            <a:picLocks noChangeAspect="1"/>
          </p:cNvPicPr>
          <p:nvPr/>
        </p:nvPicPr>
        <p:blipFill rotWithShape="1">
          <a:blip r:embed="rId2"/>
          <a:srcRect l="33397" t="7673" r="32844" b="15547"/>
          <a:stretch>
            <a:fillRect/>
          </a:stretch>
        </p:blipFill>
        <p:spPr>
          <a:xfrm>
            <a:off x="3775075" y="1665288"/>
            <a:ext cx="2478088" cy="3168650"/>
          </a:xfrm>
          <a:prstGeom prst="rect">
            <a:avLst/>
          </a:prstGeom>
          <a:ln>
            <a:solidFill>
              <a:schemeClr val="accent1">
                <a:lumMod val="75000"/>
              </a:schemeClr>
            </a:solidFill>
          </a:ln>
        </p:spPr>
      </p:pic>
      <p:pic>
        <p:nvPicPr>
          <p:cNvPr id="5" name="Resim 4"/>
          <p:cNvPicPr>
            <a:picLocks noChangeAspect="1"/>
          </p:cNvPicPr>
          <p:nvPr/>
        </p:nvPicPr>
        <p:blipFill rotWithShape="1">
          <a:blip r:embed="rId3"/>
          <a:srcRect l="33397" t="9641" r="32844" b="22438"/>
          <a:stretch>
            <a:fillRect/>
          </a:stretch>
        </p:blipFill>
        <p:spPr>
          <a:xfrm>
            <a:off x="6321425" y="1665288"/>
            <a:ext cx="2820988" cy="3190875"/>
          </a:xfrm>
          <a:prstGeom prst="rect">
            <a:avLst/>
          </a:prstGeom>
          <a:ln>
            <a:solidFill>
              <a:schemeClr val="accent1">
                <a:lumMod val="75000"/>
              </a:schemeClr>
            </a:solid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Unvan 1"/>
          <p:cNvSpPr>
            <a:spLocks noGrp="1"/>
          </p:cNvSpPr>
          <p:nvPr>
            <p:ph type="title" hasCustomPrompt="1"/>
          </p:nvPr>
        </p:nvSpPr>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none" strike="noStrike" kern="1200" cap="all" spc="0" normalizeH="0" baseline="0" noProof="0" dirty="0">
                <a:ln w="3175" cmpd="sng">
                  <a:noFill/>
                </a:ln>
                <a:solidFill>
                  <a:schemeClr val="accent1">
                    <a:lumMod val="50000"/>
                  </a:schemeClr>
                </a:solidFill>
                <a:effectLst/>
                <a:uLnTx/>
                <a:uFillTx/>
                <a:latin typeface="+mj-lt"/>
                <a:ea typeface="+mj-ea"/>
                <a:cs typeface="+mj-cs"/>
              </a:rPr>
              <a:t>1. Toprak etütlerİ</a:t>
            </a:r>
            <a:br>
              <a:rPr kumimoji="0" lang="tr-TR" altLang="en-US" sz="3200" b="0" i="0" u="none" strike="noStrike" kern="1200" cap="all" spc="0" normalizeH="0" baseline="0" noProof="0" dirty="0">
                <a:ln w="3175" cmpd="sng">
                  <a:noFill/>
                </a:ln>
                <a:solidFill>
                  <a:srgbClr val="CC3300"/>
                </a:solidFill>
                <a:effectLst/>
                <a:uLnTx/>
                <a:uFillTx/>
                <a:latin typeface="+mj-lt"/>
                <a:ea typeface="+mj-ea"/>
                <a:cs typeface="+mj-cs"/>
              </a:rPr>
            </a:br>
            <a:endParaRPr kumimoji="0" lang="tr-TR" alt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pic>
        <p:nvPicPr>
          <p:cNvPr id="14339" name="İçerik Yer Tutucusu 4"/>
          <p:cNvPicPr>
            <a:picLocks noGrp="1" noChangeAspect="1"/>
          </p:cNvPicPr>
          <p:nvPr>
            <p:ph sz="half" idx="1" hasCustomPrompt="1"/>
          </p:nvPr>
        </p:nvPicPr>
        <p:blipFill>
          <a:blip r:embed="rId1"/>
          <a:srcRect/>
          <a:stretch>
            <a:fillRect/>
          </a:stretch>
        </p:blipFill>
        <p:spPr>
          <a:xfrm>
            <a:off x="173038" y="1700213"/>
            <a:ext cx="4437062" cy="3152775"/>
          </a:xfrm>
          <a:ln/>
        </p:spPr>
      </p:pic>
      <p:pic>
        <p:nvPicPr>
          <p:cNvPr id="14340" name="İçerik Yer Tutucusu 5"/>
          <p:cNvPicPr>
            <a:picLocks noGrp="1" noChangeAspect="1"/>
          </p:cNvPicPr>
          <p:nvPr>
            <p:ph sz="half" idx="2" hasCustomPrompt="1"/>
          </p:nvPr>
        </p:nvPicPr>
        <p:blipFill>
          <a:blip r:embed="rId2"/>
          <a:srcRect/>
          <a:stretch>
            <a:fillRect/>
          </a:stretch>
        </p:blipFill>
        <p:spPr>
          <a:xfrm>
            <a:off x="4610100" y="620713"/>
            <a:ext cx="4275138" cy="5627687"/>
          </a:xfrm>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2"/>
          <p:cNvSpPr>
            <a:spLocks noGrp="1" noChangeArrowheads="1"/>
          </p:cNvSpPr>
          <p:nvPr>
            <p:ph type="title" hasCustomPrompt="1"/>
          </p:nvPr>
        </p:nvSpPr>
        <p:spPr>
          <a:xfrm>
            <a:off x="457200" y="44450"/>
            <a:ext cx="8229600" cy="1143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2. </a:t>
            </a:r>
            <a:r>
              <a:rPr kumimoji="0" lang="tr-TR" altLang="en-US" sz="24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Topoğrafİk</a:t>
            </a:r>
            <a:r>
              <a:rPr kumimoji="0" lang="tr-TR" altLang="en-US" sz="2400" b="1" i="0" u="sng" strike="noStrike" kern="1200" cap="all" spc="0" normalizeH="0" baseline="0" noProof="0" dirty="0" smtClean="0">
                <a:ln w="3175" cmpd="sng">
                  <a:noFill/>
                </a:ln>
                <a:solidFill>
                  <a:schemeClr val="accent1">
                    <a:lumMod val="50000"/>
                  </a:schemeClr>
                </a:solidFill>
                <a:effectLst/>
                <a:uLnTx/>
                <a:uFillTx/>
                <a:latin typeface="+mj-lt"/>
                <a:ea typeface="+mj-ea"/>
                <a:cs typeface="+mj-cs"/>
              </a:rPr>
              <a:t> </a:t>
            </a: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Etütler (Planlama </a:t>
            </a:r>
            <a:r>
              <a:rPr kumimoji="0" lang="tr-TR" altLang="en-US" sz="2400" b="1" i="0" u="sng" strike="noStrike" kern="1200" cap="all" spc="0" normalizeH="0" baseline="0" noProof="0" dirty="0" err="1" smtClean="0">
                <a:ln w="3175" cmpd="sng">
                  <a:noFill/>
                </a:ln>
                <a:solidFill>
                  <a:schemeClr val="accent1">
                    <a:lumMod val="50000"/>
                  </a:schemeClr>
                </a:solidFill>
                <a:effectLst/>
                <a:uLnTx/>
                <a:uFillTx/>
                <a:latin typeface="+mj-lt"/>
                <a:ea typeface="+mj-ea"/>
                <a:cs typeface="+mj-cs"/>
              </a:rPr>
              <a:t>harİtalarI</a:t>
            </a:r>
            <a:r>
              <a:rPr kumimoji="0" lang="tr-TR" altLang="en-US" sz="2400" b="1" i="0" u="sng" strike="noStrike" kern="1200" cap="all" spc="0" normalizeH="0" baseline="0" noProof="0" dirty="0" smtClean="0">
                <a:ln w="3175" cmpd="sng">
                  <a:noFill/>
                </a:ln>
                <a:solidFill>
                  <a:schemeClr val="accent1">
                    <a:lumMod val="50000"/>
                  </a:schemeClr>
                </a:solidFill>
                <a:effectLst/>
                <a:uLnTx/>
                <a:uFillTx/>
                <a:latin typeface="+mj-lt"/>
                <a:ea typeface="+mj-ea"/>
                <a:cs typeface="+mj-cs"/>
              </a:rPr>
              <a:t>)</a:t>
            </a:r>
            <a:endParaRPr kumimoji="0" lang="en-US"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2291" name="Rectangle 3"/>
          <p:cNvSpPr>
            <a:spLocks noGrp="1" noChangeArrowheads="1"/>
          </p:cNvSpPr>
          <p:nvPr>
            <p:ph idx="1" hasCustomPrompt="1"/>
          </p:nvPr>
        </p:nvSpPr>
        <p:spPr>
          <a:xfrm>
            <a:off x="457200" y="908050"/>
            <a:ext cx="8229600" cy="2087563"/>
          </a:xfrm>
        </p:spPr>
        <p:txBody>
          <a:bodyPr vert="horz" wrap="square" lIns="91440" tIns="45720" rIns="91440" bIns="45720" numCol="1" rtlCol="0" anchor="ctr" anchorCtr="0" compatLnSpc="1">
            <a:normAutofit fontScale="92500"/>
          </a:bodyPr>
          <a:lstStyle/>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1/1000 veya 1/2000 olarak hazırlanır. Uygulamada 1/5000 planlama haritaları kullanılır. Alan çok büyük ve eğim yüksek ise (% 1’den fazla) bu koşullarda tesviye eğrileri 50 -100 cm arası geçirilebilir. </a:t>
            </a:r>
            <a:endParaRPr kumimoji="0" lang="tr-TR" altLang="en-US" sz="1800" b="1" i="0" u="none" strike="noStrike" kern="1200" cap="none" spc="0" normalizeH="0" baseline="0" noProof="0" dirty="0">
              <a:ln>
                <a:noFill/>
              </a:ln>
              <a:solidFill>
                <a:schemeClr val="bg1"/>
              </a:solidFill>
              <a:effectLst/>
              <a:uLnTx/>
              <a:uFillTx/>
              <a:latin typeface="+mn-lt"/>
              <a:ea typeface="+mn-ea"/>
              <a:cs typeface="+mn-cs"/>
            </a:endParaRPr>
          </a:p>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Aksi koşullarda tesviye eğrileri 0-10, 0-50 m arasında olabilir. </a:t>
            </a:r>
            <a:endParaRPr kumimoji="0" lang="en-US" altLang="en-US" sz="1800" b="1" i="0" u="none" strike="noStrike" kern="1200" cap="none" spc="0" normalizeH="0" baseline="0" noProof="0" dirty="0">
              <a:ln>
                <a:noFill/>
              </a:ln>
              <a:solidFill>
                <a:schemeClr val="bg1"/>
              </a:solidFill>
              <a:effectLst/>
              <a:uLnTx/>
              <a:uFillTx/>
              <a:latin typeface="+mn-lt"/>
              <a:ea typeface="+mn-ea"/>
              <a:cs typeface="+mn-cs"/>
            </a:endParaRPr>
          </a:p>
        </p:txBody>
      </p:sp>
      <p:sp>
        <p:nvSpPr>
          <p:cNvPr id="91140" name="Rectangle 4"/>
          <p:cNvSpPr>
            <a:spLocks noChangeArrowheads="1"/>
          </p:cNvSpPr>
          <p:nvPr/>
        </p:nvSpPr>
        <p:spPr bwMode="auto">
          <a:xfrm>
            <a:off x="539750" y="2854325"/>
            <a:ext cx="8229600" cy="2087563"/>
          </a:xfrm>
          <a:prstGeom prst="rect">
            <a:avLst/>
          </a:prstGeom>
          <a:noFill/>
          <a:ln w="9525">
            <a:noFill/>
            <a:miter lim="800000"/>
          </a:ln>
          <a:effectLst/>
        </p:spPr>
        <p:txBody>
          <a:bodyPr/>
          <a:p>
            <a:pPr marL="742950" lvl="1" indent="-285750" algn="just" eaLnBrk="1" hangingPunct="1">
              <a:lnSpc>
                <a:spcPct val="130000"/>
              </a:lnSpc>
              <a:spcBef>
                <a:spcPct val="20000"/>
              </a:spcBef>
              <a:buChar char="–"/>
            </a:pPr>
            <a:r>
              <a:rPr lang="tr-TR" altLang="x-none" b="1" dirty="0">
                <a:solidFill>
                  <a:schemeClr val="bg1"/>
                </a:solidFill>
                <a:effectLst>
                  <a:outerShdw blurRad="38100" dist="38100" dir="2700000">
                    <a:srgbClr val="C0C0C0"/>
                  </a:outerShdw>
                </a:effectLst>
                <a:latin typeface="Arial" panose="020B0604020202020204" pitchFamily="34" charset="0"/>
              </a:rPr>
              <a:t>Topoğrafik haritalarda; </a:t>
            </a:r>
            <a:endParaRPr lang="tr-TR" altLang="x-none" b="1" dirty="0">
              <a:solidFill>
                <a:schemeClr val="bg1"/>
              </a:solidFill>
              <a:effectLst>
                <a:outerShdw blurRad="38100" dist="38100" dir="2700000">
                  <a:srgbClr val="C0C0C0"/>
                </a:outerShdw>
              </a:effectLst>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1. Sabit noktalar (Röperler) </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2. Mevcut tarla sınırları</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3. Su kaynağının yeri ve kotu</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4. Sulama ve drenaj kanalları ile drenaj çıkış ağzının yeri ve kotu</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5. Bina ve benzeri yapılar</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6. Tarla içi yollar</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7. Harman yeri, mesire yeri, mezarlık vb. gibi tarım dışı alanlar</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8. Planlamayı etkileyecek tüm faktörler gözükmelidir. </a:t>
            </a:r>
            <a:endParaRPr lang="tr-TR" altLang="x-none" b="1" dirty="0">
              <a:solidFill>
                <a:schemeClr val="bg1"/>
              </a:solidFill>
              <a:latin typeface="Arial" panose="020B0604020202020204" pitchFamily="34" charset="0"/>
            </a:endParaRPr>
          </a:p>
          <a:p>
            <a:pPr marL="742950" lvl="1" indent="-285750" algn="just" eaLnBrk="1" hangingPunct="1">
              <a:lnSpc>
                <a:spcPct val="130000"/>
              </a:lnSpc>
              <a:spcBef>
                <a:spcPct val="20000"/>
              </a:spcBef>
              <a:buChar char="–"/>
            </a:pPr>
            <a:endParaRPr b="1" dirty="0">
              <a:solidFill>
                <a:schemeClr val="bg1"/>
              </a:solidFill>
              <a:latin typeface="Arial" panose="020B0604020202020204" pitchFamily="34" charset="0"/>
            </a:endParaRPr>
          </a:p>
        </p:txBody>
      </p:sp>
    </p:spTree>
  </p:cSld>
  <p:clrMapOvr>
    <a:masterClrMapping/>
  </p:clrMapOvr>
  <p:transition spd="slow"/>
</p:sld>
</file>

<file path=ppt/theme/theme1.xml><?xml version="1.0" encoding="utf-8"?>
<a:theme xmlns:a="http://schemas.openxmlformats.org/drawingml/2006/main" name="Dilim">
  <a:themeElements>
    <a:clrScheme name="Dilim">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9877</Words>
  <Application>WPS Presentation</Application>
  <PresentationFormat/>
  <Paragraphs>283</Paragraphs>
  <Slides>49</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49</vt:i4>
      </vt:variant>
    </vt:vector>
  </HeadingPairs>
  <TitlesOfParts>
    <vt:vector size="62" baseType="lpstr">
      <vt:lpstr>Arial</vt:lpstr>
      <vt:lpstr>SimSun</vt:lpstr>
      <vt:lpstr>Wingdings</vt:lpstr>
      <vt:lpstr>Century Gothic</vt:lpstr>
      <vt:lpstr>Wingdings 3</vt:lpstr>
      <vt:lpstr>ヒラギノ角ゴ Pro W3</vt:lpstr>
      <vt:lpstr>Kozuka Mincho Pr6N R</vt:lpstr>
      <vt:lpstr>Calibri</vt:lpstr>
      <vt:lpstr>Courier New</vt:lpstr>
      <vt:lpstr>Times New Roman</vt:lpstr>
      <vt:lpstr>Microsoft YaHei</vt:lpstr>
      <vt:lpstr>Arial Unicode MS</vt:lpstr>
      <vt:lpstr>Dilim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TRAKYA ÜNİVERSİTESİ  TEKİRDAĞ ZİRAAT FAKÜLTESİ TARIMSAL YAPILAR VE SULAMA BÖLÜMÜ TYS 403 SULAMA SİSTEMLERİNİN TASARIMI DERSİ</dc:title>
  <dc:creator>Hakan okursoy</dc:creator>
  <cp:lastModifiedBy>nurdanyarennn</cp:lastModifiedBy>
  <cp:revision>159</cp:revision>
  <dcterms:created xsi:type="dcterms:W3CDTF">2003-10-05T13:40:23Z</dcterms:created>
  <dcterms:modified xsi:type="dcterms:W3CDTF">2023-10-03T10:11:36Z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3347BE2E38724466B9F0A556C5DC8E55_13</vt:lpwstr>
  </property>
  <property fmtid="{D5CDD505-2E9C-101B-9397-08002B2CF9AE}" pid="3" name="KSOProductBuildVer">
    <vt:lpwstr>1033-12.2.0.13201</vt:lpwstr>
  </property>
</Properties>
</file>